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  <p:sldMasterId id="2147483696" r:id="rId2"/>
    <p:sldMasterId id="2147483697" r:id="rId3"/>
    <p:sldMasterId id="2147483723" r:id="rId4"/>
  </p:sldMasterIdLst>
  <p:notesMasterIdLst>
    <p:notesMasterId r:id="rId28"/>
  </p:notesMasterIdLst>
  <p:sldIdLst>
    <p:sldId id="281" r:id="rId5"/>
    <p:sldId id="28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embeddedFontLst>
    <p:embeddedFont>
      <p:font typeface="Roboto Medium" panose="020B0604020202020204" charset="0"/>
      <p:regular r:id="rId29"/>
      <p:italic r:id="rId30"/>
    </p:embeddedFont>
    <p:embeddedFont>
      <p:font typeface="IBM Plex Sans SemiBold" panose="020B060402020202020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IBM Plex Sans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pos="483">
          <p15:clr>
            <a:srgbClr val="A4A3A4"/>
          </p15:clr>
        </p15:guide>
        <p15:guide id="3" orient="horz" pos="436">
          <p15:clr>
            <a:srgbClr val="A4A3A4"/>
          </p15:clr>
        </p15:guide>
        <p15:guide id="4" orient="horz" pos="3793">
          <p15:clr>
            <a:srgbClr val="A4A3A4"/>
          </p15:clr>
        </p15:guide>
        <p15:guide id="5" pos="7197">
          <p15:clr>
            <a:srgbClr val="A4A3A4"/>
          </p15:clr>
        </p15:guide>
        <p15:guide id="6" pos="2162">
          <p15:clr>
            <a:srgbClr val="A4A3A4"/>
          </p15:clr>
        </p15:guide>
        <p15:guide id="7" pos="3341">
          <p15:clr>
            <a:srgbClr val="A4A3A4"/>
          </p15:clr>
        </p15:guide>
        <p15:guide id="8" pos="43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229" autoAdjust="0"/>
  </p:normalViewPr>
  <p:slideViewPr>
    <p:cSldViewPr snapToGrid="0">
      <p:cViewPr varScale="1">
        <p:scale>
          <a:sx n="68" d="100"/>
          <a:sy n="68" d="100"/>
        </p:scale>
        <p:origin x="978" y="54"/>
      </p:cViewPr>
      <p:guideLst>
        <p:guide pos="3840"/>
        <p:guide pos="483"/>
        <p:guide orient="horz" pos="436"/>
        <p:guide orient="horz" pos="3793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54421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0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5f6a802a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5f6a802a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90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5f6a802a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5f6a802a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Порисуем,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Задаю вопросы: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mtClean="0"/>
              <a:t>(search)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smtClean="0"/>
              <a:t>Какая команда для скачивания образа? (</a:t>
            </a:r>
            <a:r>
              <a:rPr lang="en-US" dirty="0" smtClean="0"/>
              <a:t>pull)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smtClean="0"/>
              <a:t>Какая команда для запуска (</a:t>
            </a:r>
            <a:r>
              <a:rPr lang="en-US" dirty="0" smtClean="0"/>
              <a:t>run)</a:t>
            </a:r>
            <a:endParaRPr lang="ru-RU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smtClean="0"/>
              <a:t>Команда для удаления</a:t>
            </a:r>
            <a:r>
              <a:rPr lang="en-US" dirty="0" smtClean="0"/>
              <a:t> (</a:t>
            </a:r>
            <a:r>
              <a:rPr lang="en-US" dirty="0" err="1" smtClean="0"/>
              <a:t>rm</a:t>
            </a:r>
            <a:r>
              <a:rPr lang="en-US" dirty="0" smtClean="0"/>
              <a:t>, </a:t>
            </a:r>
            <a:r>
              <a:rPr lang="en-US" dirty="0" err="1" smtClean="0"/>
              <a:t>rmi</a:t>
            </a:r>
            <a:r>
              <a:rPr lang="en-US" dirty="0" smtClean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 (stop)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0301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19c2089a5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19c2089a5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Рисуем</a:t>
            </a:r>
            <a:r>
              <a:rPr lang="ru-RU" baseline="0" dirty="0" smtClean="0"/>
              <a:t> картинки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8250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19c2089a5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19c2089a5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046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19c2089a5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19c2089a5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mtClean="0"/>
              <a:t>Картинки: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- слоеного пирога.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- Образы</a:t>
            </a:r>
            <a:r>
              <a:rPr lang="ru-RU" baseline="0" dirty="0" smtClean="0"/>
              <a:t> –</a:t>
            </a:r>
            <a:r>
              <a:rPr lang="en-US" baseline="0" dirty="0" smtClean="0"/>
              <a:t>&gt; </a:t>
            </a:r>
            <a:r>
              <a:rPr lang="ru-RU" baseline="0" dirty="0" smtClean="0"/>
              <a:t>контейнеры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260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5f6a802a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5f6a802a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Чтобы получить контейнер (рабочее приложение в докере)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 smtClean="0"/>
              <a:t>Собираем образ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 smtClean="0"/>
              <a:t>Запускаем сам контейнер из образа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820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5f6a802a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5f6a802a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Монолит</a:t>
            </a:r>
            <a:r>
              <a:rPr lang="en-US" baseline="0" dirty="0" smtClean="0"/>
              <a:t> -&gt; </a:t>
            </a:r>
            <a:r>
              <a:rPr lang="en-US" dirty="0" smtClean="0"/>
              <a:t>SOA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docker</a:t>
            </a:r>
            <a:endParaRPr lang="ru-RU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ru-RU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Bridge – </a:t>
            </a:r>
            <a:r>
              <a:rPr lang="ru-RU" dirty="0" smtClean="0"/>
              <a:t>аналог </a:t>
            </a:r>
            <a:r>
              <a:rPr lang="en-US" dirty="0" smtClean="0"/>
              <a:t>NAT </a:t>
            </a:r>
            <a:r>
              <a:rPr lang="ru-RU" dirty="0" smtClean="0"/>
              <a:t>в </a:t>
            </a:r>
            <a:r>
              <a:rPr lang="en-US" dirty="0" err="1" smtClean="0"/>
              <a:t>VirtualBox</a:t>
            </a:r>
            <a:endParaRPr lang="ru-RU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Host – </a:t>
            </a:r>
            <a:r>
              <a:rPr lang="ru-RU" dirty="0" smtClean="0"/>
              <a:t>аналог </a:t>
            </a:r>
            <a:r>
              <a:rPr lang="en-US" dirty="0" smtClean="0"/>
              <a:t>Bridge </a:t>
            </a:r>
            <a:r>
              <a:rPr lang="ru-RU" dirty="0" smtClean="0"/>
              <a:t>в </a:t>
            </a:r>
            <a:r>
              <a:rPr lang="en-US" dirty="0" err="1" smtClean="0"/>
              <a:t>VirtualBox</a:t>
            </a:r>
            <a:endParaRPr lang="ru-RU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Сети</a:t>
            </a:r>
            <a:r>
              <a:rPr lang="ru-RU" baseline="0" dirty="0" smtClean="0"/>
              <a:t> нужны, чтобы разные контейнеры видели друг друга.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46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5f6a802a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5f6a802a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578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5f6a802a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5f6a802a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024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5f6a802a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5f6a802a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Docker compose </a:t>
            </a:r>
            <a:r>
              <a:rPr lang="ru-RU" dirty="0" smtClean="0"/>
              <a:t>позволяет</a:t>
            </a:r>
            <a:r>
              <a:rPr lang="ru-RU" baseline="0" dirty="0" smtClean="0"/>
              <a:t> управлять большим количеством разных контейнеров.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Еще более продвинутый инструмент – </a:t>
            </a:r>
            <a:r>
              <a:rPr lang="en-US" baseline="0" smtClean="0"/>
              <a:t>Kubernetes.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294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323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19c2089a5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19c2089a5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675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5f6a802a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5f6a802a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30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5f6a802a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5f6a802a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363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19c2089a5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19c2089a5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55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5f6a802a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5f6a802a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Исторический</a:t>
            </a:r>
            <a:r>
              <a:rPr lang="ru-RU" baseline="0" dirty="0" smtClean="0"/>
              <a:t> экскурс (картинки): </a:t>
            </a:r>
            <a:br>
              <a:rPr lang="ru-RU" baseline="0" dirty="0" smtClean="0"/>
            </a:br>
            <a:r>
              <a:rPr lang="ru-RU" baseline="0" dirty="0" smtClean="0"/>
              <a:t>1 проект – к сервер =</a:t>
            </a:r>
            <a:r>
              <a:rPr lang="en-US" baseline="0" dirty="0" smtClean="0"/>
              <a:t>&gt; </a:t>
            </a:r>
            <a:r>
              <a:rPr lang="ru-RU" baseline="0" dirty="0" smtClean="0"/>
              <a:t>виртуализация =</a:t>
            </a:r>
            <a:r>
              <a:rPr lang="en-US" baseline="0" dirty="0" smtClean="0"/>
              <a:t>&gt;</a:t>
            </a:r>
            <a:r>
              <a:rPr lang="ru-RU" baseline="0" smtClean="0"/>
              <a:t> контейнеризация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70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19c2089a5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19c2089a5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835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5f6a802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5f6a802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5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5f6a802a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5f6a802a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Устанавливаем нужные пакеты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Подключаем </a:t>
            </a:r>
            <a:r>
              <a:rPr lang="ru-RU" dirty="0" err="1" smtClean="0"/>
              <a:t>репозитории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12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19c2089a5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19c2089a5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37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5f6a802a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5f6a802a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481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5f6a802a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5f6a802a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50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итульный слайд">
  <p:cSld name="4_Титульный слайд">
    <p:bg>
      <p:bgPr>
        <a:solidFill>
          <a:srgbClr val="6E32E0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sz="72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body" idx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(01)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(02)">
  <p:cSld name="BLANK_1">
    <p:bg>
      <p:bgPr>
        <a:solidFill>
          <a:srgbClr val="6E32E0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(03)">
  <p:cSld name="BLANK_1_1">
    <p:bg>
      <p:bgPr>
        <a:solidFill>
          <a:srgbClr val="00000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— Текст (01)">
  <p:cSld name="3_Только заголовок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15"/>
          <p:cNvSpPr/>
          <p:nvPr/>
        </p:nvSpPr>
        <p:spPr>
          <a:xfrm>
            <a:off x="6096000" y="3429000"/>
            <a:ext cx="6096000" cy="343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" name="Google Shape;54;p1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6788475" y="692177"/>
            <a:ext cx="4681200" cy="20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6788475" y="4129690"/>
            <a:ext cx="4681200" cy="20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1)">
  <p:cSld name="2_Только заголовок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" name="Google Shape;59;p1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2)">
  <p:cSld name="2_Только заголовок_1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AutoNum type="arabicPeriod"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3)">
  <p:cSld name="2_Только заголовок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4)">
  <p:cSld name="2_Только заголовок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5)">
  <p:cSld name="2_Только заголовок_1_2">
    <p:bg>
      <p:bgPr>
        <a:solidFill>
          <a:srgbClr val="000000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| 01 - Заголовок | Текст">
  <p:cSld name="2_Только заголовок_1_2_3">
    <p:bg>
      <p:bgPr>
        <a:solidFill>
          <a:srgbClr val="6E32E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1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90850" y="1164050"/>
            <a:ext cx="4681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690950" y="692150"/>
            <a:ext cx="4681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B187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/>
          <p:nvPr/>
        </p:nvSpPr>
        <p:spPr>
          <a:xfrm>
            <a:off x="-1602039" y="3625369"/>
            <a:ext cx="3972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20000" b="1">
              <a:solidFill>
                <a:srgbClr val="965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4)">
  <p:cSld name="20_Только заголовок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0" y="1651000"/>
            <a:ext cx="12192000" cy="5207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690850" y="2247776"/>
            <a:ext cx="10810200" cy="38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AutoNum type="arabicPeriod"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| 02 - Заголовок | Текст">
  <p:cSld name="2_Только заголовок_1_2_3_1">
    <p:bg>
      <p:bgPr>
        <a:solidFill>
          <a:srgbClr val="6E32E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690850" y="1164050"/>
            <a:ext cx="4681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ubTitle" idx="2"/>
          </p:nvPr>
        </p:nvSpPr>
        <p:spPr>
          <a:xfrm>
            <a:off x="690950" y="692150"/>
            <a:ext cx="4681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B187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/>
          <p:nvPr/>
        </p:nvSpPr>
        <p:spPr>
          <a:xfrm>
            <a:off x="-1602039" y="3625369"/>
            <a:ext cx="3972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20000" b="1">
              <a:solidFill>
                <a:srgbClr val="965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| 03 - Заголовок | Текст">
  <p:cSld name="2_Только заголовок_1_2_3_1_1">
    <p:bg>
      <p:bgPr>
        <a:solidFill>
          <a:srgbClr val="6E32E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690850" y="1164050"/>
            <a:ext cx="4681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2"/>
          </p:nvPr>
        </p:nvSpPr>
        <p:spPr>
          <a:xfrm>
            <a:off x="690950" y="692150"/>
            <a:ext cx="4681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B187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/>
          <p:nvPr/>
        </p:nvSpPr>
        <p:spPr>
          <a:xfrm>
            <a:off x="-1602039" y="3625369"/>
            <a:ext cx="3972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20000" b="1">
              <a:solidFill>
                <a:srgbClr val="965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| 04 - Заголовок | Текст">
  <p:cSld name="2_Только заголовок_1_2_3_1_1_1">
    <p:bg>
      <p:bgPr>
        <a:solidFill>
          <a:srgbClr val="6E32E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690850" y="1164050"/>
            <a:ext cx="4681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ubTitle" idx="2"/>
          </p:nvPr>
        </p:nvSpPr>
        <p:spPr>
          <a:xfrm>
            <a:off x="690950" y="692150"/>
            <a:ext cx="4681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B187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/>
          <p:nvPr/>
        </p:nvSpPr>
        <p:spPr>
          <a:xfrm>
            <a:off x="-1602039" y="3625369"/>
            <a:ext cx="3972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20000" b="1">
              <a:solidFill>
                <a:srgbClr val="965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| 05 - Заголовок | Текст">
  <p:cSld name="2_Только заголовок_1_2_3_1_1_1_1">
    <p:bg>
      <p:bgPr>
        <a:solidFill>
          <a:srgbClr val="6E32E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title"/>
          </p:nvPr>
        </p:nvSpPr>
        <p:spPr>
          <a:xfrm>
            <a:off x="690850" y="1164050"/>
            <a:ext cx="4681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2"/>
          </p:nvPr>
        </p:nvSpPr>
        <p:spPr>
          <a:xfrm>
            <a:off x="690950" y="692150"/>
            <a:ext cx="4681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B187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/>
          <p:nvPr/>
        </p:nvSpPr>
        <p:spPr>
          <a:xfrm>
            <a:off x="-1602039" y="3625369"/>
            <a:ext cx="3972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 sz="20000" b="1">
              <a:solidFill>
                <a:srgbClr val="965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| 06 - Заголовок | Текст">
  <p:cSld name="2_Только заголовок_1_2_3_1_1_1_1_1">
    <p:bg>
      <p:bgPr>
        <a:solidFill>
          <a:srgbClr val="6E32E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690850" y="1164050"/>
            <a:ext cx="4681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2"/>
          </p:nvPr>
        </p:nvSpPr>
        <p:spPr>
          <a:xfrm>
            <a:off x="690950" y="692150"/>
            <a:ext cx="4681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B187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/>
          <p:nvPr/>
        </p:nvSpPr>
        <p:spPr>
          <a:xfrm>
            <a:off x="-1602039" y="3625369"/>
            <a:ext cx="3972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06</a:t>
            </a:r>
            <a:endParaRPr sz="20000" b="1">
              <a:solidFill>
                <a:srgbClr val="965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| 07 - Заголовок | Текст">
  <p:cSld name="2_Только заголовок_1_2_3_1_1_1_1_1_1">
    <p:bg>
      <p:bgPr>
        <a:solidFill>
          <a:srgbClr val="6E32E0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690850" y="1164050"/>
            <a:ext cx="4681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2"/>
          </p:nvPr>
        </p:nvSpPr>
        <p:spPr>
          <a:xfrm>
            <a:off x="690950" y="692150"/>
            <a:ext cx="4681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B187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/>
          <p:nvPr/>
        </p:nvSpPr>
        <p:spPr>
          <a:xfrm>
            <a:off x="-1602039" y="3625369"/>
            <a:ext cx="3972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07</a:t>
            </a:r>
            <a:endParaRPr sz="20000" b="1">
              <a:solidFill>
                <a:srgbClr val="965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| 08 - Заголовок | Текст">
  <p:cSld name="2_Только заголовок_1_2_3_1_1_1_1_1_1_1">
    <p:bg>
      <p:bgPr>
        <a:solidFill>
          <a:srgbClr val="6E32E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8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690850" y="1164050"/>
            <a:ext cx="4681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2"/>
          </p:nvPr>
        </p:nvSpPr>
        <p:spPr>
          <a:xfrm>
            <a:off x="690950" y="692150"/>
            <a:ext cx="4681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B187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-1602039" y="3625369"/>
            <a:ext cx="3972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08</a:t>
            </a:r>
            <a:endParaRPr sz="20000" b="1">
              <a:solidFill>
                <a:srgbClr val="965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| 09 - Заголовок | Текст">
  <p:cSld name="2_Только заголовок_1_2_3_1_1_1_1_1_1_1_1">
    <p:bg>
      <p:bgPr>
        <a:solidFill>
          <a:srgbClr val="6E32E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9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690850" y="1164050"/>
            <a:ext cx="4681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subTitle" idx="2"/>
          </p:nvPr>
        </p:nvSpPr>
        <p:spPr>
          <a:xfrm>
            <a:off x="690950" y="692150"/>
            <a:ext cx="4681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B187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/>
          <p:nvPr/>
        </p:nvSpPr>
        <p:spPr>
          <a:xfrm>
            <a:off x="-1602039" y="3625369"/>
            <a:ext cx="39726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09</a:t>
            </a:r>
            <a:endParaRPr sz="20000" b="1">
              <a:solidFill>
                <a:srgbClr val="965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| Текст (01)">
  <p:cSld name="2_Только заголовок_1_2_2"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body" idx="1"/>
          </p:nvPr>
        </p:nvSpPr>
        <p:spPr>
          <a:xfrm>
            <a:off x="69083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30"/>
          <p:cNvSpPr txBox="1">
            <a:spLocks noGrp="1"/>
          </p:cNvSpPr>
          <p:nvPr>
            <p:ph type="body" idx="2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| Текст | Текст (04)">
  <p:cSld name="2_Только заголовок_1_2_2_1"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/>
          <p:nvPr/>
        </p:nvSpPr>
        <p:spPr>
          <a:xfrm flipH="1">
            <a:off x="4063950" y="0"/>
            <a:ext cx="40641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31"/>
          <p:cNvSpPr/>
          <p:nvPr/>
        </p:nvSpPr>
        <p:spPr>
          <a:xfrm flipH="1">
            <a:off x="8127900" y="0"/>
            <a:ext cx="40641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>
            <a:spLocks noGrp="1"/>
          </p:cNvSpPr>
          <p:nvPr>
            <p:ph type="subTitle" idx="1"/>
          </p:nvPr>
        </p:nvSpPr>
        <p:spPr>
          <a:xfrm>
            <a:off x="690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2"/>
          </p:nvPr>
        </p:nvSpPr>
        <p:spPr>
          <a:xfrm>
            <a:off x="4754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subTitle" idx="3"/>
          </p:nvPr>
        </p:nvSpPr>
        <p:spPr>
          <a:xfrm>
            <a:off x="8818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5)">
  <p:cSld name="20_Только заголовок_3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/>
          <p:nvPr/>
        </p:nvSpPr>
        <p:spPr>
          <a:xfrm>
            <a:off x="0" y="0"/>
            <a:ext cx="12192000" cy="1650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690850" y="2247776"/>
            <a:ext cx="10810200" cy="38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9" name="Google Shape;19;p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| Текст | Текст (03)">
  <p:cSld name="2_Только заголовок_1_2_2_1_2"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/>
          <p:nvPr/>
        </p:nvSpPr>
        <p:spPr>
          <a:xfrm flipH="1">
            <a:off x="8127900" y="0"/>
            <a:ext cx="40641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p3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 txBox="1"/>
          <p:nvPr/>
        </p:nvSpPr>
        <p:spPr>
          <a:xfrm>
            <a:off x="7287617" y="3618254"/>
            <a:ext cx="32391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20000"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3" name="Google Shape;163;p32"/>
          <p:cNvSpPr/>
          <p:nvPr/>
        </p:nvSpPr>
        <p:spPr>
          <a:xfrm flipH="1">
            <a:off x="4063950" y="0"/>
            <a:ext cx="40641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3214128" y="3625375"/>
            <a:ext cx="32391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965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20000" b="1">
              <a:solidFill>
                <a:srgbClr val="965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" name="Google Shape;165;p32"/>
          <p:cNvSpPr/>
          <p:nvPr/>
        </p:nvSpPr>
        <p:spPr>
          <a:xfrm flipH="1">
            <a:off x="0" y="0"/>
            <a:ext cx="40641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-868625" y="3625375"/>
            <a:ext cx="32391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>
                <a:solidFill>
                  <a:srgbClr val="DCDDDF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20000" b="1">
              <a:solidFill>
                <a:srgbClr val="DCDDD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1"/>
          </p:nvPr>
        </p:nvSpPr>
        <p:spPr>
          <a:xfrm>
            <a:off x="690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>
            <a:spLocks noGrp="1"/>
          </p:cNvSpPr>
          <p:nvPr>
            <p:ph type="subTitle" idx="2"/>
          </p:nvPr>
        </p:nvSpPr>
        <p:spPr>
          <a:xfrm>
            <a:off x="4754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3"/>
          </p:nvPr>
        </p:nvSpPr>
        <p:spPr>
          <a:xfrm>
            <a:off x="8818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| Текст | Текст (01)">
  <p:cSld name="2_Только заголовок_1_2_2_1_1"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>
            <a:spLocks noGrp="1"/>
          </p:cNvSpPr>
          <p:nvPr>
            <p:ph type="subTitle" idx="1"/>
          </p:nvPr>
        </p:nvSpPr>
        <p:spPr>
          <a:xfrm>
            <a:off x="690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subTitle" idx="2"/>
          </p:nvPr>
        </p:nvSpPr>
        <p:spPr>
          <a:xfrm>
            <a:off x="4754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3"/>
          </p:nvPr>
        </p:nvSpPr>
        <p:spPr>
          <a:xfrm>
            <a:off x="8818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| Текст | Текст (02)">
  <p:cSld name="2_Только заголовок_1_2_2_1_1_2">
    <p:bg>
      <p:bgPr>
        <a:solidFill>
          <a:srgbClr val="6E32E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690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subTitle" idx="2"/>
          </p:nvPr>
        </p:nvSpPr>
        <p:spPr>
          <a:xfrm>
            <a:off x="4754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subTitle" idx="3"/>
          </p:nvPr>
        </p:nvSpPr>
        <p:spPr>
          <a:xfrm>
            <a:off x="8818850" y="723300"/>
            <a:ext cx="2682300" cy="5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| Текст | Текст | Текст (01)">
  <p:cSld name="2_Только заголовок_1_2_2_1_1_1"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9316500" y="2247775"/>
            <a:ext cx="21843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5"/>
          <p:cNvSpPr txBox="1">
            <a:spLocks noGrp="1"/>
          </p:cNvSpPr>
          <p:nvPr>
            <p:ph type="subTitle" idx="2"/>
          </p:nvPr>
        </p:nvSpPr>
        <p:spPr>
          <a:xfrm>
            <a:off x="690850" y="2247775"/>
            <a:ext cx="21843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35"/>
          <p:cNvSpPr txBox="1">
            <a:spLocks noGrp="1"/>
          </p:cNvSpPr>
          <p:nvPr>
            <p:ph type="subTitle" idx="3"/>
          </p:nvPr>
        </p:nvSpPr>
        <p:spPr>
          <a:xfrm>
            <a:off x="3566100" y="2247775"/>
            <a:ext cx="21843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subTitle" idx="4"/>
          </p:nvPr>
        </p:nvSpPr>
        <p:spPr>
          <a:xfrm>
            <a:off x="6441300" y="2247775"/>
            <a:ext cx="21843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| Текст | Текст | Текст (02) 1">
  <p:cSld name="2_Только заголовок_1_2_2_1_1_1_2">
    <p:bg>
      <p:bgPr>
        <a:solidFill>
          <a:srgbClr val="6E32E0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subTitle" idx="1"/>
          </p:nvPr>
        </p:nvSpPr>
        <p:spPr>
          <a:xfrm>
            <a:off x="9316500" y="2247775"/>
            <a:ext cx="21843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92" name="Google Shape;192;p3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>
            <a:spLocks noGrp="1"/>
          </p:cNvSpPr>
          <p:nvPr>
            <p:ph type="subTitle" idx="2"/>
          </p:nvPr>
        </p:nvSpPr>
        <p:spPr>
          <a:xfrm>
            <a:off x="690850" y="2247775"/>
            <a:ext cx="21843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subTitle" idx="3"/>
          </p:nvPr>
        </p:nvSpPr>
        <p:spPr>
          <a:xfrm>
            <a:off x="3566100" y="2247775"/>
            <a:ext cx="21843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subTitle" idx="4"/>
          </p:nvPr>
        </p:nvSpPr>
        <p:spPr>
          <a:xfrm>
            <a:off x="6441300" y="2247775"/>
            <a:ext cx="21843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| Текст | Текст (01) 1">
  <p:cSld name="2_Только заголовок_1_2_2_1_1_1_1"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690850" y="2247775"/>
            <a:ext cx="31428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subTitle" idx="2"/>
          </p:nvPr>
        </p:nvSpPr>
        <p:spPr>
          <a:xfrm>
            <a:off x="4524600" y="2247775"/>
            <a:ext cx="31428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ubTitle" idx="3"/>
          </p:nvPr>
        </p:nvSpPr>
        <p:spPr>
          <a:xfrm>
            <a:off x="8358350" y="2247775"/>
            <a:ext cx="31428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| Текст | Текст (02)">
  <p:cSld name="2_Только заголовок_1_2_2_1_1_1_1_1">
    <p:bg>
      <p:bgPr>
        <a:solidFill>
          <a:srgbClr val="6E32E0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690850" y="2247775"/>
            <a:ext cx="31428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2"/>
          </p:nvPr>
        </p:nvSpPr>
        <p:spPr>
          <a:xfrm>
            <a:off x="4524600" y="2247775"/>
            <a:ext cx="31428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ubTitle" idx="3"/>
          </p:nvPr>
        </p:nvSpPr>
        <p:spPr>
          <a:xfrm>
            <a:off x="8358350" y="2247775"/>
            <a:ext cx="31428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6)">
  <p:cSld name="2_Только заголовок_1_2_1"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1)">
  <p:cSld name="2_Только заголовок_1_2_1_2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>
            <a:spLocks noGrp="1"/>
          </p:cNvSpPr>
          <p:nvPr>
            <p:ph type="body" idx="1"/>
          </p:nvPr>
        </p:nvSpPr>
        <p:spPr>
          <a:xfrm>
            <a:off x="691025" y="2354800"/>
            <a:ext cx="107787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7787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(01)">
  <p:cSld name="2_Только заголовок_1_2_1_2_1">
    <p:bg>
      <p:bgPr>
        <a:solidFill>
          <a:srgbClr val="FFFFF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body" idx="1"/>
          </p:nvPr>
        </p:nvSpPr>
        <p:spPr>
          <a:xfrm>
            <a:off x="691025" y="692150"/>
            <a:ext cx="107787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IBM Plex Sans"/>
              <a:buAutoNum type="arabicPeriod"/>
              <a:defRPr sz="28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Font typeface="IBM Plex Sans"/>
              <a:buNone/>
              <a:defRPr sz="28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Font typeface="IBM Plex Sans"/>
              <a:buNone/>
              <a:defRPr sz="28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Font typeface="IBM Plex Sans"/>
              <a:buNone/>
              <a:defRPr sz="28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Font typeface="IBM Plex Sans"/>
              <a:buNone/>
              <a:defRPr sz="28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Font typeface="IBM Plex Sans"/>
              <a:buNone/>
              <a:defRPr sz="28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Font typeface="IBM Plex Sans"/>
              <a:buNone/>
              <a:defRPr sz="28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Font typeface="IBM Plex Sans"/>
              <a:buNone/>
              <a:defRPr sz="28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Font typeface="IBM Plex Sans"/>
              <a:buNone/>
              <a:defRPr sz="28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4)">
  <p:cSld name="20_Только заголовок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690850" y="2247776"/>
            <a:ext cx="10810200" cy="38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IBM Plex Sans"/>
              <a:buAutoNum type="arabicPeriod"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IBM Plex Sans"/>
              <a:buNone/>
              <a:defRPr sz="22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" name="Google Shape;24;p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" name="Google Shape;26;p6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(02)">
  <p:cSld name="2_Только заголовок_1_2_1_2_1_1">
    <p:bg>
      <p:bgPr>
        <a:solidFill>
          <a:srgbClr val="6E32E0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>
            <a:spLocks noGrp="1"/>
          </p:cNvSpPr>
          <p:nvPr>
            <p:ph type="body" idx="1"/>
          </p:nvPr>
        </p:nvSpPr>
        <p:spPr>
          <a:xfrm>
            <a:off x="691025" y="692150"/>
            <a:ext cx="107787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AutoNum type="arabicPeriod"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(03)">
  <p:cSld name="2_Только заголовок_1_2_1_2_1_1_1">
    <p:bg>
      <p:bgPr>
        <a:solidFill>
          <a:schemeClr val="dk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>
            <a:spLocks noGrp="1"/>
          </p:cNvSpPr>
          <p:nvPr>
            <p:ph type="body" idx="1"/>
          </p:nvPr>
        </p:nvSpPr>
        <p:spPr>
          <a:xfrm>
            <a:off x="691025" y="692150"/>
            <a:ext cx="107787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AutoNum type="arabicPeriod"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6" name="Google Shape;226;p4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7)">
  <p:cSld name="2_Только заголовок_1_2_1_1">
    <p:bg>
      <p:bgPr>
        <a:solidFill>
          <a:srgbClr val="000000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AutoNum type="arabicPeriod"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4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8)">
  <p:cSld name="2_Только заголовок_1_2_1_1_1">
    <p:bg>
      <p:bgPr>
        <a:solidFill>
          <a:srgbClr val="6E32E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5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AutoNum type="arabicPeriod"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4" name="Google Shape;234;p45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02) Название урока">
  <p:cSld name="5_Титульный слайд">
    <p:bg>
      <p:bgPr>
        <a:solidFill>
          <a:schemeClr val="dk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690850" y="1699925"/>
            <a:ext cx="107790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690850" y="5095375"/>
            <a:ext cx="107790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38" name="Google Shape;23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528" y="745141"/>
            <a:ext cx="2769800" cy="5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01) Название урока 1">
  <p:cSld name="4_Титульный слайд_1">
    <p:bg>
      <p:bgPr>
        <a:solidFill>
          <a:srgbClr val="6E32E0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>
            <a:spLocks noGrp="1"/>
          </p:cNvSpPr>
          <p:nvPr>
            <p:ph type="title"/>
          </p:nvPr>
        </p:nvSpPr>
        <p:spPr>
          <a:xfrm>
            <a:off x="690850" y="1699925"/>
            <a:ext cx="107790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5" name="Google Shape;245;p48"/>
          <p:cNvSpPr txBox="1">
            <a:spLocks noGrp="1"/>
          </p:cNvSpPr>
          <p:nvPr>
            <p:ph type="subTitle" idx="1"/>
          </p:nvPr>
        </p:nvSpPr>
        <p:spPr>
          <a:xfrm>
            <a:off x="690850" y="5095375"/>
            <a:ext cx="107790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46" name="Google Shape;246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528" y="745141"/>
            <a:ext cx="2769800" cy="5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— Текст — Текст (01)">
  <p:cSld name="11_Только заголовок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/>
          <p:nvPr/>
        </p:nvSpPr>
        <p:spPr>
          <a:xfrm>
            <a:off x="6096000" y="0"/>
            <a:ext cx="6096000" cy="22851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49"/>
          <p:cNvSpPr/>
          <p:nvPr/>
        </p:nvSpPr>
        <p:spPr>
          <a:xfrm>
            <a:off x="6096000" y="2285156"/>
            <a:ext cx="6096000" cy="22851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49"/>
          <p:cNvSpPr/>
          <p:nvPr/>
        </p:nvSpPr>
        <p:spPr>
          <a:xfrm>
            <a:off x="6096000" y="4572844"/>
            <a:ext cx="6096000" cy="228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49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pic>
        <p:nvPicPr>
          <p:cNvPr id="252" name="Google Shape;252;p4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9"/>
          <p:cNvSpPr txBox="1">
            <a:spLocks noGrp="1"/>
          </p:cNvSpPr>
          <p:nvPr>
            <p:ph type="subTitle" idx="1"/>
          </p:nvPr>
        </p:nvSpPr>
        <p:spPr>
          <a:xfrm>
            <a:off x="6788475" y="692150"/>
            <a:ext cx="46812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9"/>
          <p:cNvSpPr txBox="1">
            <a:spLocks noGrp="1"/>
          </p:cNvSpPr>
          <p:nvPr>
            <p:ph type="subTitle" idx="2"/>
          </p:nvPr>
        </p:nvSpPr>
        <p:spPr>
          <a:xfrm>
            <a:off x="6788475" y="2945338"/>
            <a:ext cx="46812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9"/>
          <p:cNvSpPr txBox="1">
            <a:spLocks noGrp="1"/>
          </p:cNvSpPr>
          <p:nvPr>
            <p:ph type="subTitle" idx="3"/>
          </p:nvPr>
        </p:nvSpPr>
        <p:spPr>
          <a:xfrm>
            <a:off x="6788475" y="5262863"/>
            <a:ext cx="46812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subTitle" idx="1"/>
          </p:nvPr>
        </p:nvSpPr>
        <p:spPr>
          <a:xfrm>
            <a:off x="720000" y="4362933"/>
            <a:ext cx="5136000" cy="38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000" y="480001"/>
            <a:ext cx="2148133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6638867" y="0"/>
            <a:ext cx="555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264724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91453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466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2)">
  <p:cSld name="20_Только заголовок_2_1">
    <p:bg>
      <p:bgPr>
        <a:solidFill>
          <a:srgbClr val="6E32E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690850" y="2247776"/>
            <a:ext cx="10810200" cy="38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AutoNum type="arabicPeriod"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0" name="Google Shape;30;p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3916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7"/>
            <a:ext cx="1219200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3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91362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2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751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7055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20000" y="3024200"/>
            <a:ext cx="10752000" cy="8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3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 idx="2"/>
          </p:nvPr>
        </p:nvSpPr>
        <p:spPr>
          <a:xfrm>
            <a:off x="720000" y="2608333"/>
            <a:ext cx="10752000" cy="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43390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54152"/>
            <a:ext cx="388801" cy="37810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8019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5073600" y="960000"/>
            <a:ext cx="6398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5073600" y="1496800"/>
            <a:ext cx="639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2"/>
          </p:nvPr>
        </p:nvSpPr>
        <p:spPr>
          <a:xfrm>
            <a:off x="5073600" y="2131600"/>
            <a:ext cx="6398400" cy="5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3"/>
          </p:nvPr>
        </p:nvSpPr>
        <p:spPr>
          <a:xfrm>
            <a:off x="5073600" y="3034400"/>
            <a:ext cx="5328400" cy="2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>
            <a:spLocks noGrp="1"/>
          </p:cNvSpPr>
          <p:nvPr>
            <p:ph type="subTitle" idx="4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16280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ubTitle" idx="1"/>
          </p:nvPr>
        </p:nvSpPr>
        <p:spPr>
          <a:xfrm>
            <a:off x="720000" y="4362933"/>
            <a:ext cx="5136000" cy="38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000" y="480001"/>
            <a:ext cx="2148133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6638867" y="0"/>
            <a:ext cx="555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283682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3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344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1344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1344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1344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1344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4152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4152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4152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4152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4152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6960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6960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6960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6960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960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9"/>
          </p:nvPr>
        </p:nvSpPr>
        <p:spPr>
          <a:xfrm>
            <a:off x="9768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0"/>
          </p:nvPr>
        </p:nvSpPr>
        <p:spPr>
          <a:xfrm>
            <a:off x="9768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21"/>
          </p:nvPr>
        </p:nvSpPr>
        <p:spPr>
          <a:xfrm>
            <a:off x="9768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2"/>
          </p:nvPr>
        </p:nvSpPr>
        <p:spPr>
          <a:xfrm>
            <a:off x="9768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3"/>
          </p:nvPr>
        </p:nvSpPr>
        <p:spPr>
          <a:xfrm>
            <a:off x="9768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>
            <a:spLocks noGrp="1"/>
          </p:cNvSpPr>
          <p:nvPr>
            <p:ph type="subTitle" idx="24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5053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3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720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2"/>
          </p:nvPr>
        </p:nvSpPr>
        <p:spPr>
          <a:xfrm>
            <a:off x="720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3"/>
          </p:nvPr>
        </p:nvSpPr>
        <p:spPr>
          <a:xfrm>
            <a:off x="720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4"/>
          </p:nvPr>
        </p:nvSpPr>
        <p:spPr>
          <a:xfrm>
            <a:off x="3528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5"/>
          </p:nvPr>
        </p:nvSpPr>
        <p:spPr>
          <a:xfrm>
            <a:off x="3528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6"/>
          </p:nvPr>
        </p:nvSpPr>
        <p:spPr>
          <a:xfrm>
            <a:off x="3528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7"/>
          </p:nvPr>
        </p:nvSpPr>
        <p:spPr>
          <a:xfrm>
            <a:off x="6336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8"/>
          </p:nvPr>
        </p:nvSpPr>
        <p:spPr>
          <a:xfrm>
            <a:off x="6336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9"/>
          </p:nvPr>
        </p:nvSpPr>
        <p:spPr>
          <a:xfrm>
            <a:off x="6336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3"/>
          </p:nvPr>
        </p:nvSpPr>
        <p:spPr>
          <a:xfrm>
            <a:off x="9144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4"/>
          </p:nvPr>
        </p:nvSpPr>
        <p:spPr>
          <a:xfrm>
            <a:off x="9144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5"/>
          </p:nvPr>
        </p:nvSpPr>
        <p:spPr>
          <a:xfrm>
            <a:off x="9144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subTitle" idx="16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65857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3)">
  <p:cSld name="20_Только заголовок_2_1_1">
    <p:bg>
      <p:bgPr>
        <a:solidFill>
          <a:srgbClr val="000000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690850" y="2247776"/>
            <a:ext cx="10810200" cy="38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AutoNum type="arabicPeriod"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BM Plex Sans"/>
              <a:buNone/>
              <a:defRPr sz="22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4" name="Google Shape;34;p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9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5136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2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subTitle" idx="3"/>
          </p:nvPr>
        </p:nvSpPr>
        <p:spPr>
          <a:xfrm>
            <a:off x="6336000" y="1680000"/>
            <a:ext cx="5136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89008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5376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975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5376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6085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2063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1483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54152"/>
            <a:ext cx="388801" cy="37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720000" y="1727593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01" y="5575434"/>
            <a:ext cx="562207" cy="47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9527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54152"/>
            <a:ext cx="388801" cy="37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01" y="5575434"/>
            <a:ext cx="562207" cy="4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1727593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6830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5140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2"/>
          </p:nvPr>
        </p:nvSpPr>
        <p:spPr>
          <a:xfrm>
            <a:off x="720000" y="1579200"/>
            <a:ext cx="51408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1" y="6240001"/>
            <a:ext cx="388801" cy="378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0984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8712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62400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7448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(01)">
  <p:cSld name="20_Только заголовок_2_1_1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54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IBM Plex Sans"/>
              <a:buNone/>
              <a:defRPr sz="4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00" y="6118375"/>
            <a:ext cx="1206600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62400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49347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62400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387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subTitle" idx="1"/>
          </p:nvPr>
        </p:nvSpPr>
        <p:spPr>
          <a:xfrm>
            <a:off x="720000" y="4362933"/>
            <a:ext cx="5136000" cy="38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000" y="480001"/>
            <a:ext cx="2148133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6638867" y="0"/>
            <a:ext cx="555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5472820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8720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008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0794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7"/>
            <a:ext cx="12192004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3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41436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2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6518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10752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5096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20000" y="3024200"/>
            <a:ext cx="10752000" cy="8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3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 idx="2"/>
          </p:nvPr>
        </p:nvSpPr>
        <p:spPr>
          <a:xfrm>
            <a:off x="720000" y="2608333"/>
            <a:ext cx="10752000" cy="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6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3948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(02)">
  <p:cSld name="20_Только заголовок_2_1_1_1_1">
    <p:bg>
      <p:bgPr>
        <a:solidFill>
          <a:srgbClr val="6E32E0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54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0" name="Google Shape;40;p1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54152"/>
            <a:ext cx="388801" cy="37810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370600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5073600" y="960000"/>
            <a:ext cx="63984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3467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5073600" y="1496800"/>
            <a:ext cx="639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2"/>
          </p:nvPr>
        </p:nvSpPr>
        <p:spPr>
          <a:xfrm>
            <a:off x="5073600" y="2131600"/>
            <a:ext cx="6398400" cy="5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3"/>
          </p:nvPr>
        </p:nvSpPr>
        <p:spPr>
          <a:xfrm>
            <a:off x="5073600" y="3034400"/>
            <a:ext cx="5328400" cy="2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>
            <a:spLocks noGrp="1"/>
          </p:cNvSpPr>
          <p:nvPr>
            <p:ph type="subTitle" idx="4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881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ubTitle" idx="1"/>
          </p:nvPr>
        </p:nvSpPr>
        <p:spPr>
          <a:xfrm>
            <a:off x="720000" y="4362933"/>
            <a:ext cx="5136000" cy="38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000" y="480001"/>
            <a:ext cx="2148133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6638867" y="0"/>
            <a:ext cx="555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7007008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3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3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344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1344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1344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1344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1344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4152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4152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4152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4152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4152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6960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6960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6960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6960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960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9"/>
          </p:nvPr>
        </p:nvSpPr>
        <p:spPr>
          <a:xfrm>
            <a:off x="9768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0"/>
          </p:nvPr>
        </p:nvSpPr>
        <p:spPr>
          <a:xfrm>
            <a:off x="9768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21"/>
          </p:nvPr>
        </p:nvSpPr>
        <p:spPr>
          <a:xfrm>
            <a:off x="9768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2"/>
          </p:nvPr>
        </p:nvSpPr>
        <p:spPr>
          <a:xfrm>
            <a:off x="9768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3"/>
          </p:nvPr>
        </p:nvSpPr>
        <p:spPr>
          <a:xfrm>
            <a:off x="9768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>
            <a:spLocks noGrp="1"/>
          </p:cNvSpPr>
          <p:nvPr>
            <p:ph type="subTitle" idx="24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36970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3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3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720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2"/>
          </p:nvPr>
        </p:nvSpPr>
        <p:spPr>
          <a:xfrm>
            <a:off x="720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3"/>
          </p:nvPr>
        </p:nvSpPr>
        <p:spPr>
          <a:xfrm>
            <a:off x="720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4"/>
          </p:nvPr>
        </p:nvSpPr>
        <p:spPr>
          <a:xfrm>
            <a:off x="3528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5"/>
          </p:nvPr>
        </p:nvSpPr>
        <p:spPr>
          <a:xfrm>
            <a:off x="3528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6"/>
          </p:nvPr>
        </p:nvSpPr>
        <p:spPr>
          <a:xfrm>
            <a:off x="3528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7"/>
          </p:nvPr>
        </p:nvSpPr>
        <p:spPr>
          <a:xfrm>
            <a:off x="6336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8"/>
          </p:nvPr>
        </p:nvSpPr>
        <p:spPr>
          <a:xfrm>
            <a:off x="6336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9"/>
          </p:nvPr>
        </p:nvSpPr>
        <p:spPr>
          <a:xfrm>
            <a:off x="6336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3"/>
          </p:nvPr>
        </p:nvSpPr>
        <p:spPr>
          <a:xfrm>
            <a:off x="9144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4"/>
          </p:nvPr>
        </p:nvSpPr>
        <p:spPr>
          <a:xfrm>
            <a:off x="9144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5"/>
          </p:nvPr>
        </p:nvSpPr>
        <p:spPr>
          <a:xfrm>
            <a:off x="9144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subTitle" idx="16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880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10752000" cy="9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720000" y="1680000"/>
            <a:ext cx="5136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2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subTitle" idx="3"/>
          </p:nvPr>
        </p:nvSpPr>
        <p:spPr>
          <a:xfrm>
            <a:off x="6336000" y="1680000"/>
            <a:ext cx="5136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86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5376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18435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5376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2510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9182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20000" y="1727600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539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(03)">
  <p:cSld name="20_Только заголовок_2_1_1_1_1_1">
    <p:bg>
      <p:bgPr>
        <a:solidFill>
          <a:srgbClr val="00000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54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BM Plex Sans"/>
              <a:buNone/>
              <a:defRPr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3" name="Google Shape;43;p1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775313" y="6118375"/>
            <a:ext cx="1206563" cy="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54152"/>
            <a:ext cx="388801" cy="37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720000" y="1727593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01" y="5575434"/>
            <a:ext cx="562207" cy="47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84155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2001" y="254152"/>
            <a:ext cx="388801" cy="37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01" y="5575434"/>
            <a:ext cx="562207" cy="4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1727593"/>
            <a:ext cx="5136000" cy="3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4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48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20115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720000" y="960000"/>
            <a:ext cx="5140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3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2"/>
          </p:nvPr>
        </p:nvSpPr>
        <p:spPr>
          <a:xfrm>
            <a:off x="720000" y="1579200"/>
            <a:ext cx="51408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1" y="6240001"/>
            <a:ext cx="388801" cy="378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731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62829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62400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0582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62400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422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2000" y="62400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333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867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9905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43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46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3" r:id="rId44"/>
    <p:sldLayoutId id="2147483694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5330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4866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677700" y="1919833"/>
            <a:ext cx="5885200" cy="2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15000"/>
              </a:lnSpc>
              <a:spcBef>
                <a:spcPts val="2667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ru" sz="4133" b="1">
                <a:latin typeface="IBM Plex Sans"/>
                <a:ea typeface="IBM Plex Sans"/>
                <a:cs typeface="IBM Plex Sans"/>
                <a:sym typeface="IBM Plex Sans"/>
              </a:rPr>
              <a:t>Запуск веб-приложения из контейнеров</a:t>
            </a:r>
            <a:endParaRPr sz="4133"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720000" y="4362934"/>
            <a:ext cx="51360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ru">
                <a:solidFill>
                  <a:schemeClr val="accent2"/>
                </a:solidFill>
              </a:rPr>
              <a:t>Семинар 7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Курс “Операционные системы и виртуализация”</a:t>
            </a:r>
            <a:endParaRPr/>
          </a:p>
        </p:txBody>
      </p:sp>
      <p:pic>
        <p:nvPicPr>
          <p:cNvPr id="158" name="Google Shape;158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701" y="2346918"/>
            <a:ext cx="4656668" cy="216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1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0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778700" cy="1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Docker с точки зрения архитектуры</a:t>
            </a:r>
            <a:endParaRPr>
              <a:solidFill>
                <a:srgbClr val="8F93A3"/>
              </a:solidFill>
            </a:endParaRPr>
          </a:p>
        </p:txBody>
      </p:sp>
      <p:sp>
        <p:nvSpPr>
          <p:cNvPr id="325" name="Google Shape;325;p60"/>
          <p:cNvSpPr/>
          <p:nvPr/>
        </p:nvSpPr>
        <p:spPr>
          <a:xfrm>
            <a:off x="549825" y="3625709"/>
            <a:ext cx="3775800" cy="71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6" name="Google Shape;326;p60"/>
          <p:cNvSpPr/>
          <p:nvPr/>
        </p:nvSpPr>
        <p:spPr>
          <a:xfrm>
            <a:off x="5326988" y="1726100"/>
            <a:ext cx="5995200" cy="1307100"/>
          </a:xfrm>
          <a:prstGeom prst="rect">
            <a:avLst/>
          </a:prstGeom>
          <a:solidFill>
            <a:srgbClr val="6E32E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Images (образы)</a:t>
            </a:r>
            <a:r>
              <a:rPr lang="ru-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своеобразный шаблон, который содержит экземпляр операционной системы с набором библиотек, необходимых для работы приложения.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60"/>
          <p:cNvSpPr/>
          <p:nvPr/>
        </p:nvSpPr>
        <p:spPr>
          <a:xfrm>
            <a:off x="5326988" y="3417944"/>
            <a:ext cx="5995200" cy="1128900"/>
          </a:xfrm>
          <a:prstGeom prst="rect">
            <a:avLst/>
          </a:prstGeom>
          <a:solidFill>
            <a:srgbClr val="6E32E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Registry (реестр) </a:t>
            </a:r>
            <a:r>
              <a:rPr lang="ru-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публичное или закрытое хранилище образов. Пример публичного реестра образов — Docker Hub.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Google Shape;328;p60"/>
          <p:cNvSpPr/>
          <p:nvPr/>
        </p:nvSpPr>
        <p:spPr>
          <a:xfrm>
            <a:off x="5372778" y="5020684"/>
            <a:ext cx="5995200" cy="1128900"/>
          </a:xfrm>
          <a:prstGeom prst="rect">
            <a:avLst/>
          </a:prstGeom>
          <a:solidFill>
            <a:srgbClr val="6E32E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Container (контейнер) </a:t>
            </a:r>
            <a:r>
              <a:rPr lang="ru-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запущенное приложение, которое создано из образа. 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9" name="Google Shape;329;p60"/>
          <p:cNvCxnSpPr>
            <a:stCxn id="325" idx="3"/>
            <a:endCxn id="328" idx="1"/>
          </p:cNvCxnSpPr>
          <p:nvPr/>
        </p:nvCxnSpPr>
        <p:spPr>
          <a:xfrm>
            <a:off x="4325625" y="3982409"/>
            <a:ext cx="1047300" cy="1602600"/>
          </a:xfrm>
          <a:prstGeom prst="bentConnector3">
            <a:avLst>
              <a:gd name="adj1" fmla="val 4826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60"/>
          <p:cNvCxnSpPr/>
          <p:nvPr/>
        </p:nvCxnSpPr>
        <p:spPr>
          <a:xfrm>
            <a:off x="4325588" y="3982394"/>
            <a:ext cx="100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60"/>
          <p:cNvCxnSpPr>
            <a:stCxn id="325" idx="3"/>
            <a:endCxn id="326" idx="1"/>
          </p:cNvCxnSpPr>
          <p:nvPr/>
        </p:nvCxnSpPr>
        <p:spPr>
          <a:xfrm rot="10800000" flipH="1">
            <a:off x="4325625" y="2379509"/>
            <a:ext cx="1001400" cy="16029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8597400" cy="54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Управление образами и контейнерами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187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2"/>
          <p:cNvSpPr txBox="1">
            <a:spLocks noGrp="1"/>
          </p:cNvSpPr>
          <p:nvPr>
            <p:ph type="subTitle" idx="2"/>
          </p:nvPr>
        </p:nvSpPr>
        <p:spPr>
          <a:xfrm>
            <a:off x="690850" y="2518875"/>
            <a:ext cx="2184300" cy="3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err="1"/>
              <a:t>docker</a:t>
            </a:r>
            <a:r>
              <a:rPr lang="ru-RU" dirty="0"/>
              <a:t> </a:t>
            </a:r>
            <a:r>
              <a:rPr lang="ru-RU" dirty="0" err="1"/>
              <a:t>search</a:t>
            </a:r>
            <a:r>
              <a:rPr lang="ru-RU" dirty="0"/>
              <a:t> </a:t>
            </a:r>
            <a:r>
              <a:rPr lang="ru-RU" dirty="0" err="1"/>
              <a:t>image_name</a:t>
            </a:r>
            <a:r>
              <a:rPr lang="ru-RU" dirty="0"/>
              <a:t> — </a:t>
            </a:r>
            <a:r>
              <a:rPr lang="ru-RU" b="0" dirty="0"/>
              <a:t>поиск образа в реестре. Например, </a:t>
            </a:r>
            <a:r>
              <a:rPr lang="ru-RU" b="0" dirty="0" err="1"/>
              <a:t>docker</a:t>
            </a:r>
            <a:r>
              <a:rPr lang="ru-RU" b="0" dirty="0"/>
              <a:t> </a:t>
            </a:r>
            <a:r>
              <a:rPr lang="ru-RU" b="0" dirty="0" err="1"/>
              <a:t>search</a:t>
            </a:r>
            <a:r>
              <a:rPr lang="ru-RU" b="0" dirty="0"/>
              <a:t> </a:t>
            </a:r>
            <a:r>
              <a:rPr lang="ru-RU" b="0" dirty="0" err="1"/>
              <a:t>nginx</a:t>
            </a:r>
            <a:r>
              <a:rPr lang="ru-RU" b="0" dirty="0"/>
              <a:t> найдёт все образы, которые содержат веб-сервис </a:t>
            </a:r>
            <a:r>
              <a:rPr lang="ru-RU" b="0" dirty="0" err="1"/>
              <a:t>nginx</a:t>
            </a:r>
            <a:r>
              <a:rPr lang="ru-RU" b="0" dirty="0"/>
              <a:t>.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62"/>
          <p:cNvSpPr txBox="1">
            <a:spLocks noGrp="1"/>
          </p:cNvSpPr>
          <p:nvPr>
            <p:ph type="subTitle" idx="3"/>
          </p:nvPr>
        </p:nvSpPr>
        <p:spPr>
          <a:xfrm>
            <a:off x="3566100" y="2518875"/>
            <a:ext cx="2184300" cy="3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err="1"/>
              <a:t>docker</a:t>
            </a:r>
            <a:r>
              <a:rPr lang="ru-RU" dirty="0"/>
              <a:t> </a:t>
            </a:r>
            <a:r>
              <a:rPr lang="ru-RU" dirty="0" err="1"/>
              <a:t>pull</a:t>
            </a:r>
            <a:r>
              <a:rPr lang="ru-RU" dirty="0"/>
              <a:t> </a:t>
            </a:r>
            <a:r>
              <a:rPr lang="ru-RU" dirty="0" err="1"/>
              <a:t>image_name</a:t>
            </a:r>
            <a:r>
              <a:rPr lang="ru-RU" dirty="0"/>
              <a:t> </a:t>
            </a:r>
            <a:r>
              <a:rPr lang="ru-RU" b="0" dirty="0"/>
              <a:t>скачает диск из реестра, например, </a:t>
            </a:r>
            <a:r>
              <a:rPr lang="ru-RU" b="0" dirty="0" err="1"/>
              <a:t>docker</a:t>
            </a:r>
            <a:r>
              <a:rPr lang="ru-RU" b="0" dirty="0"/>
              <a:t> </a:t>
            </a:r>
            <a:r>
              <a:rPr lang="ru-RU" b="0" dirty="0" err="1"/>
              <a:t>pull</a:t>
            </a:r>
            <a:r>
              <a:rPr lang="ru-RU" b="0" dirty="0"/>
              <a:t> </a:t>
            </a:r>
            <a:r>
              <a:rPr lang="ru-RU" b="0" dirty="0" err="1"/>
              <a:t>nginx</a:t>
            </a:r>
            <a:r>
              <a:rPr lang="ru-RU" b="0" dirty="0"/>
              <a:t>.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62"/>
          <p:cNvSpPr txBox="1">
            <a:spLocks noGrp="1"/>
          </p:cNvSpPr>
          <p:nvPr>
            <p:ph type="subTitle" idx="4"/>
          </p:nvPr>
        </p:nvSpPr>
        <p:spPr>
          <a:xfrm>
            <a:off x="6441300" y="2518875"/>
            <a:ext cx="2184300" cy="3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docker</a:t>
            </a:r>
            <a:r>
              <a:rPr lang="ru-RU" dirty="0"/>
              <a:t> </a:t>
            </a:r>
            <a:r>
              <a:rPr lang="ru-RU" dirty="0" err="1"/>
              <a:t>run</a:t>
            </a:r>
            <a:r>
              <a:rPr lang="ru-RU" dirty="0"/>
              <a:t> --</a:t>
            </a:r>
            <a:r>
              <a:rPr lang="ru-RU" dirty="0" err="1"/>
              <a:t>name</a:t>
            </a:r>
            <a:r>
              <a:rPr lang="ru-RU" dirty="0"/>
              <a:t> </a:t>
            </a:r>
            <a:r>
              <a:rPr lang="ru-RU" dirty="0" err="1"/>
              <a:t>container_name</a:t>
            </a:r>
            <a:r>
              <a:rPr lang="ru-RU" dirty="0"/>
              <a:t> </a:t>
            </a:r>
            <a:r>
              <a:rPr lang="ru-RU" dirty="0" err="1"/>
              <a:t>image_name</a:t>
            </a:r>
            <a:r>
              <a:rPr lang="ru-RU" dirty="0"/>
              <a:t> </a:t>
            </a:r>
            <a:r>
              <a:rPr lang="ru-RU" b="0" dirty="0"/>
              <a:t>запустить контейнер из скачанного образа</a:t>
            </a:r>
            <a:endParaRPr b="0" dirty="0"/>
          </a:p>
        </p:txBody>
      </p:sp>
      <p:sp>
        <p:nvSpPr>
          <p:cNvPr id="344" name="Google Shape;344;p62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132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Управление образами и контейнерами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62"/>
          <p:cNvSpPr txBox="1">
            <a:spLocks noGrp="1"/>
          </p:cNvSpPr>
          <p:nvPr>
            <p:ph type="subTitle" idx="1"/>
          </p:nvPr>
        </p:nvSpPr>
        <p:spPr>
          <a:xfrm>
            <a:off x="9316500" y="2518875"/>
            <a:ext cx="2184300" cy="3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err="1"/>
              <a:t>docker</a:t>
            </a:r>
            <a:r>
              <a:rPr lang="ru-RU" dirty="0"/>
              <a:t> </a:t>
            </a:r>
            <a:r>
              <a:rPr lang="ru-RU" dirty="0" err="1"/>
              <a:t>rm</a:t>
            </a:r>
            <a:r>
              <a:rPr lang="ru-RU" dirty="0"/>
              <a:t> </a:t>
            </a:r>
            <a:r>
              <a:rPr lang="ru-RU" dirty="0" err="1"/>
              <a:t>container_name</a:t>
            </a:r>
            <a:r>
              <a:rPr lang="ru-RU" dirty="0"/>
              <a:t> </a:t>
            </a:r>
            <a:r>
              <a:rPr lang="ru-RU" b="0" dirty="0"/>
              <a:t>удалит контейнер 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Dockerfile — сценарий, в котором будут описаны все шаги по сборке нашего приложения. </a:t>
            </a:r>
            <a:endParaRPr/>
          </a:p>
        </p:txBody>
      </p:sp>
      <p:sp>
        <p:nvSpPr>
          <p:cNvPr id="351" name="Google Shape;351;p63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Dockerfile</a:t>
            </a:r>
            <a:endParaRPr>
              <a:solidFill>
                <a:srgbClr val="8F93A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body" idx="1"/>
          </p:nvPr>
        </p:nvSpPr>
        <p:spPr>
          <a:xfrm>
            <a:off x="4870450" y="692150"/>
            <a:ext cx="65994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/>
              <a:t>FROM</a:t>
            </a:r>
            <a:r>
              <a:rPr lang="ru-RU"/>
              <a:t> — определит базовый образ, из которого будет собираться контейнер.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/>
              <a:t>MAINTAINER</a:t>
            </a:r>
            <a:r>
              <a:rPr lang="ru-RU"/>
              <a:t> — сообщит контейнеру имя автора создаваемого образа.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/>
              <a:t>RUN</a:t>
            </a:r>
            <a:r>
              <a:rPr lang="ru-RU"/>
              <a:t> — запустит команду внутри образа.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/>
              <a:t>ADD</a:t>
            </a:r>
            <a:r>
              <a:rPr lang="ru-RU"/>
              <a:t> — берёт файлы с хоста и кладёт внутрь образа.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/>
              <a:t>VOLUME</a:t>
            </a:r>
            <a:r>
              <a:rPr lang="ru-RU"/>
              <a:t> — директория, которая будет подключена в контейнер.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/>
              <a:t>EXPOSE</a:t>
            </a:r>
            <a:r>
              <a:rPr lang="ru-RU"/>
              <a:t> — задаст порт, через который контейнер будет общаться с внешним миром.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/>
              <a:t>CMD</a:t>
            </a:r>
            <a:r>
              <a:rPr lang="ru-RU"/>
              <a:t> — команда, которая будет запущена при старте контейнера из образа.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64"/>
          <p:cNvSpPr txBox="1">
            <a:spLocks noGrp="1"/>
          </p:cNvSpPr>
          <p:nvPr>
            <p:ph type="title"/>
          </p:nvPr>
        </p:nvSpPr>
        <p:spPr>
          <a:xfrm>
            <a:off x="690849" y="692150"/>
            <a:ext cx="37170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Структура  Dockerfile: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5"/>
          <p:cNvSpPr txBox="1">
            <a:spLocks noGrp="1"/>
          </p:cNvSpPr>
          <p:nvPr>
            <p:ph type="body" idx="1"/>
          </p:nvPr>
        </p:nvSpPr>
        <p:spPr>
          <a:xfrm>
            <a:off x="4870450" y="692150"/>
            <a:ext cx="65994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b="1" dirty="0" err="1"/>
              <a:t>docker</a:t>
            </a:r>
            <a:r>
              <a:rPr lang="ru-RU" b="1" dirty="0"/>
              <a:t> </a:t>
            </a:r>
            <a:r>
              <a:rPr lang="ru-RU" b="1" dirty="0" err="1"/>
              <a:t>build</a:t>
            </a:r>
            <a:r>
              <a:rPr lang="ru-RU" b="1" dirty="0"/>
              <a:t> -t </a:t>
            </a:r>
            <a:r>
              <a:rPr lang="ru-RU" b="1" dirty="0" err="1"/>
              <a:t>image_name</a:t>
            </a:r>
            <a:r>
              <a:rPr lang="ru-RU" b="1" dirty="0"/>
              <a:t> </a:t>
            </a:r>
            <a:r>
              <a:rPr lang="ru-RU" dirty="0"/>
              <a:t>. - сборка образа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b="1" dirty="0" err="1"/>
              <a:t>docker</a:t>
            </a:r>
            <a:r>
              <a:rPr lang="ru-RU" b="1" dirty="0"/>
              <a:t> </a:t>
            </a:r>
            <a:r>
              <a:rPr lang="ru-RU" b="1" dirty="0" err="1"/>
              <a:t>run</a:t>
            </a:r>
            <a:r>
              <a:rPr lang="ru-RU" b="1" dirty="0"/>
              <a:t> --</a:t>
            </a:r>
            <a:r>
              <a:rPr lang="ru-RU" b="1" dirty="0" err="1"/>
              <a:t>name</a:t>
            </a:r>
            <a:r>
              <a:rPr lang="ru-RU" b="1" dirty="0"/>
              <a:t> </a:t>
            </a:r>
            <a:r>
              <a:rPr lang="ru-RU" b="1" dirty="0" err="1"/>
              <a:t>container_name</a:t>
            </a:r>
            <a:r>
              <a:rPr lang="ru-RU" b="1" dirty="0"/>
              <a:t> </a:t>
            </a:r>
            <a:r>
              <a:rPr lang="ru-RU" b="1" dirty="0" err="1"/>
              <a:t>image_name</a:t>
            </a:r>
            <a:r>
              <a:rPr lang="ru-RU" b="1" dirty="0"/>
              <a:t> </a:t>
            </a:r>
            <a:r>
              <a:rPr lang="ru-RU" dirty="0"/>
              <a:t>- запуск контейнера из созданного образа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65"/>
          <p:cNvSpPr txBox="1">
            <a:spLocks noGrp="1"/>
          </p:cNvSpPr>
          <p:nvPr>
            <p:ph type="title"/>
          </p:nvPr>
        </p:nvSpPr>
        <p:spPr>
          <a:xfrm>
            <a:off x="690849" y="692150"/>
            <a:ext cx="37170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chemeClr val="dk1"/>
                </a:solidFill>
              </a:rPr>
              <a:t>Контейнер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7"/>
          <p:cNvSpPr txBox="1">
            <a:spLocks noGrp="1"/>
          </p:cNvSpPr>
          <p:nvPr>
            <p:ph type="title"/>
          </p:nvPr>
        </p:nvSpPr>
        <p:spPr>
          <a:xfrm>
            <a:off x="690850" y="324700"/>
            <a:ext cx="10778700" cy="12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Управление сетями в docker</a:t>
            </a:r>
            <a:endParaRPr/>
          </a:p>
        </p:txBody>
      </p:sp>
      <p:sp>
        <p:nvSpPr>
          <p:cNvPr id="375" name="Google Shape;375;p67"/>
          <p:cNvSpPr/>
          <p:nvPr/>
        </p:nvSpPr>
        <p:spPr>
          <a:xfrm>
            <a:off x="648500" y="3689418"/>
            <a:ext cx="2774100" cy="2266608"/>
          </a:xfrm>
          <a:prstGeom prst="rect">
            <a:avLst/>
          </a:prstGeom>
          <a:solidFill>
            <a:srgbClr val="6E32E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Bridge</a:t>
            </a:r>
            <a:r>
              <a:rPr lang="ru-RU" sz="1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сети по умолчанию, аналог типа подключения NAT в VirtualBox. Связь устанавливается через </a:t>
            </a:r>
            <a:r>
              <a:rPr lang="ru-RU" sz="1800" dirty="0" err="1" smtClean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Bridge</a:t>
            </a:r>
            <a:r>
              <a:rPr lang="ru-RU" sz="1800" dirty="0" smtClean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-интерфейс</a:t>
            </a:r>
            <a:endParaRPr sz="1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6" name="Google Shape;376;p67"/>
          <p:cNvSpPr/>
          <p:nvPr/>
        </p:nvSpPr>
        <p:spPr>
          <a:xfrm>
            <a:off x="9371650" y="3689418"/>
            <a:ext cx="2258400" cy="2266608"/>
          </a:xfrm>
          <a:prstGeom prst="rect">
            <a:avLst/>
          </a:prstGeom>
          <a:solidFill>
            <a:srgbClr val="6E32E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Overlay - </a:t>
            </a:r>
            <a:r>
              <a:rPr lang="ru-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строить сети на нескольких хостах с Docker.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67"/>
          <p:cNvSpPr/>
          <p:nvPr/>
        </p:nvSpPr>
        <p:spPr>
          <a:xfrm>
            <a:off x="3902906" y="3695700"/>
            <a:ext cx="2522400" cy="2266608"/>
          </a:xfrm>
          <a:prstGeom prst="rect">
            <a:avLst/>
          </a:prstGeom>
          <a:solidFill>
            <a:srgbClr val="6E32E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Host</a:t>
            </a:r>
            <a:r>
              <a:rPr lang="ru-RU" sz="1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с помощью этого драйвера контейнер получает доступ к собственному интерфейсу хоста. Аналог подключения «Мост» в VirtualBox.</a:t>
            </a:r>
            <a:endParaRPr sz="1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8" name="Google Shape;378;p67"/>
          <p:cNvSpPr/>
          <p:nvPr/>
        </p:nvSpPr>
        <p:spPr>
          <a:xfrm>
            <a:off x="6812018" y="3695700"/>
            <a:ext cx="2258400" cy="2266608"/>
          </a:xfrm>
          <a:prstGeom prst="rect">
            <a:avLst/>
          </a:prstGeom>
          <a:solidFill>
            <a:srgbClr val="6E32E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Macvlan</a:t>
            </a:r>
            <a:r>
              <a:rPr lang="ru-RU" sz="1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даёт контейнерам прямой доступ к интерфейсу и </a:t>
            </a:r>
            <a:r>
              <a:rPr lang="ru-RU" sz="1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суб</a:t>
            </a:r>
            <a:r>
              <a:rPr lang="ru-RU" sz="1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-интерфейсу (VLAN) хоста.</a:t>
            </a:r>
            <a:endParaRPr sz="1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8"/>
          <p:cNvSpPr txBox="1">
            <a:spLocks noGrp="1"/>
          </p:cNvSpPr>
          <p:nvPr>
            <p:ph type="body" idx="1"/>
          </p:nvPr>
        </p:nvSpPr>
        <p:spPr>
          <a:xfrm>
            <a:off x="4870450" y="692150"/>
            <a:ext cx="65994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ru-RU" b="1" dirty="0" err="1"/>
              <a:t>docker</a:t>
            </a:r>
            <a:r>
              <a:rPr lang="ru-RU" b="1" dirty="0"/>
              <a:t> </a:t>
            </a:r>
            <a:r>
              <a:rPr lang="ru-RU" b="1" dirty="0" err="1"/>
              <a:t>network</a:t>
            </a:r>
            <a:r>
              <a:rPr lang="ru-RU" b="1" dirty="0"/>
              <a:t> </a:t>
            </a:r>
            <a:r>
              <a:rPr lang="ru-RU" b="1" dirty="0" err="1"/>
              <a:t>ls</a:t>
            </a:r>
            <a:r>
              <a:rPr lang="ru-RU" b="1" dirty="0"/>
              <a:t> </a:t>
            </a:r>
            <a:r>
              <a:rPr lang="ru-RU" dirty="0"/>
              <a:t>- просмотреть доступные сети </a:t>
            </a:r>
            <a:endParaRPr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ru-RU" b="1" dirty="0" err="1"/>
              <a:t>docker</a:t>
            </a:r>
            <a:r>
              <a:rPr lang="ru-RU" b="1" dirty="0"/>
              <a:t> </a:t>
            </a:r>
            <a:r>
              <a:rPr lang="ru-RU" b="1" dirty="0" err="1"/>
              <a:t>network</a:t>
            </a:r>
            <a:r>
              <a:rPr lang="ru-RU" b="1" dirty="0"/>
              <a:t> </a:t>
            </a:r>
            <a:r>
              <a:rPr lang="ru-RU" b="1" dirty="0" err="1"/>
              <a:t>inspect</a:t>
            </a:r>
            <a:r>
              <a:rPr lang="ru-RU" b="1" dirty="0"/>
              <a:t> </a:t>
            </a:r>
            <a:r>
              <a:rPr lang="ru-RU" b="1" dirty="0" err="1"/>
              <a:t>network_name</a:t>
            </a:r>
            <a:r>
              <a:rPr lang="ru-RU" b="1" dirty="0"/>
              <a:t> </a:t>
            </a:r>
            <a:r>
              <a:rPr lang="ru-RU" dirty="0"/>
              <a:t>- просмотреть участников сети </a:t>
            </a:r>
            <a:endParaRPr dirty="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ru-RU" dirty="0"/>
              <a:t>Доступ к приложениям, запущенным в контейнере, осуществляется через </a:t>
            </a:r>
            <a:r>
              <a:rPr lang="ru-RU" b="1" dirty="0" err="1" smtClean="0"/>
              <a:t>iptables</a:t>
            </a:r>
            <a:endParaRPr dirty="0"/>
          </a:p>
        </p:txBody>
      </p:sp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690849" y="692150"/>
            <a:ext cx="37170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Управление сетями в docker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8597400" cy="54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Обзор docker-compose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0"/>
          <p:cNvSpPr txBox="1">
            <a:spLocks noGrp="1"/>
          </p:cNvSpPr>
          <p:nvPr>
            <p:ph type="body" idx="1"/>
          </p:nvPr>
        </p:nvSpPr>
        <p:spPr>
          <a:xfrm>
            <a:off x="6208600" y="692150"/>
            <a:ext cx="52611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err="1"/>
              <a:t>docker-compose</a:t>
            </a:r>
            <a:r>
              <a:rPr lang="ru-RU" dirty="0"/>
              <a:t> повторяет весь функционал </a:t>
            </a:r>
            <a:r>
              <a:rPr lang="ru-RU" dirty="0" err="1"/>
              <a:t>Docker</a:t>
            </a:r>
            <a:r>
              <a:rPr lang="ru-RU" dirty="0"/>
              <a:t>, за исключением одного: если </a:t>
            </a:r>
            <a:r>
              <a:rPr lang="ru-RU" dirty="0" err="1"/>
              <a:t>Docker</a:t>
            </a:r>
            <a:r>
              <a:rPr lang="ru-RU" dirty="0"/>
              <a:t> применяется для управления одним конкретным сервисом, то </a:t>
            </a:r>
            <a:r>
              <a:rPr lang="ru-RU" dirty="0" err="1"/>
              <a:t>docker-compose</a:t>
            </a:r>
            <a:r>
              <a:rPr lang="ru-RU" dirty="0"/>
              <a:t> позволяет управлять несколькими контейнерами, входящими в состав приложения.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Google Shape;395;p70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48585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Обзор </a:t>
            </a:r>
            <a:r>
              <a:rPr lang="en-US" dirty="0" smtClean="0">
                <a:solidFill>
                  <a:schemeClr val="dk1"/>
                </a:solidFill>
              </a:rPr>
              <a:t/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ru-RU" dirty="0" err="1" smtClean="0">
                <a:solidFill>
                  <a:schemeClr val="dk1"/>
                </a:solidFill>
              </a:rPr>
              <a:t>docker-compose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 idx="4294967295"/>
          </p:nvPr>
        </p:nvSpPr>
        <p:spPr>
          <a:xfrm>
            <a:off x="731667" y="960068"/>
            <a:ext cx="10752000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lnSpc>
                <a:spcPct val="85000"/>
              </a:lnSpc>
              <a:buSzPts val="600"/>
            </a:pPr>
            <a:r>
              <a:rPr lang="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на сегодня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1"/>
          </p:nvPr>
        </p:nvSpPr>
        <p:spPr>
          <a:xfrm>
            <a:off x="720000" y="1854173"/>
            <a:ext cx="7235200" cy="258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99185" indent="-425720">
              <a:lnSpc>
                <a:spcPct val="150000"/>
              </a:lnSpc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867" dirty="0">
                <a:solidFill>
                  <a:schemeClr val="dk1"/>
                </a:solidFill>
              </a:rPr>
              <a:t>Виртуализация и контейнеризация</a:t>
            </a:r>
          </a:p>
          <a:p>
            <a:pPr marL="499185" indent="-425720">
              <a:lnSpc>
                <a:spcPct val="150000"/>
              </a:lnSpc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867" dirty="0">
                <a:solidFill>
                  <a:schemeClr val="dk1"/>
                </a:solidFill>
              </a:rPr>
              <a:t>Обзор </a:t>
            </a:r>
            <a:r>
              <a:rPr lang="ru-RU" sz="1867" dirty="0" err="1">
                <a:solidFill>
                  <a:schemeClr val="dk1"/>
                </a:solidFill>
              </a:rPr>
              <a:t>docker</a:t>
            </a:r>
            <a:endParaRPr lang="ru-RU" sz="1867" dirty="0">
              <a:solidFill>
                <a:schemeClr val="dk1"/>
              </a:solidFill>
            </a:endParaRPr>
          </a:p>
          <a:p>
            <a:pPr marL="499185" indent="-425720">
              <a:lnSpc>
                <a:spcPct val="150000"/>
              </a:lnSpc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867" dirty="0">
                <a:solidFill>
                  <a:schemeClr val="dk1"/>
                </a:solidFill>
              </a:rPr>
              <a:t>Установка </a:t>
            </a:r>
            <a:r>
              <a:rPr lang="ru-RU" sz="1867" dirty="0" err="1">
                <a:solidFill>
                  <a:schemeClr val="dk1"/>
                </a:solidFill>
              </a:rPr>
              <a:t>docker</a:t>
            </a:r>
            <a:endParaRPr lang="ru-RU" sz="1867" dirty="0">
              <a:solidFill>
                <a:schemeClr val="dk1"/>
              </a:solidFill>
            </a:endParaRPr>
          </a:p>
          <a:p>
            <a:pPr marL="499185" indent="-425720">
              <a:lnSpc>
                <a:spcPct val="150000"/>
              </a:lnSpc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867" dirty="0">
                <a:solidFill>
                  <a:schemeClr val="dk1"/>
                </a:solidFill>
              </a:rPr>
              <a:t>Управление образами и контейнерами</a:t>
            </a:r>
          </a:p>
          <a:p>
            <a:pPr marL="499185" indent="-425720">
              <a:lnSpc>
                <a:spcPct val="150000"/>
              </a:lnSpc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867" dirty="0">
                <a:solidFill>
                  <a:schemeClr val="dk1"/>
                </a:solidFill>
              </a:rPr>
              <a:t>Управление сетями в </a:t>
            </a:r>
            <a:r>
              <a:rPr lang="ru-RU" sz="1867" dirty="0" err="1">
                <a:solidFill>
                  <a:schemeClr val="dk1"/>
                </a:solidFill>
              </a:rPr>
              <a:t>docker</a:t>
            </a:r>
            <a:endParaRPr lang="ru-RU" sz="1867" dirty="0">
              <a:solidFill>
                <a:schemeClr val="dk1"/>
              </a:solidFill>
            </a:endParaRPr>
          </a:p>
          <a:p>
            <a:pPr marL="499185" indent="-425720">
              <a:lnSpc>
                <a:spcPct val="150000"/>
              </a:lnSpc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-RU" sz="1867" dirty="0">
                <a:solidFill>
                  <a:schemeClr val="dk1"/>
                </a:solidFill>
              </a:rPr>
              <a:t>Обзор </a:t>
            </a:r>
            <a:r>
              <a:rPr lang="ru-RU" sz="1867" dirty="0" err="1">
                <a:solidFill>
                  <a:schemeClr val="dk1"/>
                </a:solidFill>
              </a:rPr>
              <a:t>docker-compose</a:t>
            </a:r>
            <a:endParaRPr lang="ru-RU" sz="1867" dirty="0">
              <a:solidFill>
                <a:schemeClr val="dk1"/>
              </a:solidFill>
            </a:endParaRPr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1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0" bIns="48000" anchor="ctr" anchorCtr="0">
            <a:noAutofit/>
          </a:bodyPr>
          <a:lstStyle/>
          <a:p>
            <a:r>
              <a:rPr lang="ru"/>
              <a:t>Семинар 7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5333" y="4752800"/>
            <a:ext cx="3051336" cy="21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80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1"/>
          <p:cNvSpPr txBox="1">
            <a:spLocks noGrp="1"/>
          </p:cNvSpPr>
          <p:nvPr>
            <p:ph type="body" idx="1"/>
          </p:nvPr>
        </p:nvSpPr>
        <p:spPr>
          <a:xfrm>
            <a:off x="691025" y="692150"/>
            <a:ext cx="107787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/>
              <a:t>Файл </a:t>
            </a:r>
            <a:r>
              <a:rPr lang="ru-RU" dirty="0" err="1"/>
              <a:t>docker-compose.yml</a:t>
            </a:r>
            <a:r>
              <a:rPr lang="ru-RU" dirty="0"/>
              <a:t>:</a:t>
            </a:r>
            <a:endParaRPr dirty="0"/>
          </a:p>
        </p:txBody>
      </p:sp>
      <p:pic>
        <p:nvPicPr>
          <p:cNvPr id="401" name="Google Shape;401;p71"/>
          <p:cNvPicPr preferRelativeResize="0"/>
          <p:nvPr/>
        </p:nvPicPr>
        <p:blipFill rotWithShape="1">
          <a:blip r:embed="rId3">
            <a:alphaModFix/>
          </a:blip>
          <a:srcRect l="14872" t="16712" r="14809" b="16598"/>
          <a:stretch/>
        </p:blipFill>
        <p:spPr>
          <a:xfrm>
            <a:off x="766775" y="1714475"/>
            <a:ext cx="4366150" cy="37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06;p72"/>
          <p:cNvSpPr txBox="1">
            <a:spLocks/>
          </p:cNvSpPr>
          <p:nvPr/>
        </p:nvSpPr>
        <p:spPr>
          <a:xfrm>
            <a:off x="5669280" y="0"/>
            <a:ext cx="6400800" cy="676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IBM Plex Sans"/>
              <a:buAutoNum type="arabicPeriod"/>
              <a:defRPr sz="28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IBM Plex Sans"/>
              <a:buNone/>
              <a:defRPr sz="28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IBM Plex Sans"/>
              <a:buNone/>
              <a:defRPr sz="28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IBM Plex Sans"/>
              <a:buNone/>
              <a:defRPr sz="28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IBM Plex Sans"/>
              <a:buNone/>
              <a:defRPr sz="28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IBM Plex Sans"/>
              <a:buNone/>
              <a:defRPr sz="28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IBM Plex Sans"/>
              <a:buNone/>
              <a:defRPr sz="28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IBM Plex Sans"/>
              <a:buNone/>
              <a:defRPr sz="28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IBM Plex Sans"/>
              <a:buNone/>
              <a:defRPr sz="28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-368300">
              <a:buSzPts val="2200"/>
            </a:pPr>
            <a:r>
              <a:rPr lang="ru-RU" b="1" smtClean="0"/>
              <a:t>version</a:t>
            </a:r>
            <a:r>
              <a:rPr lang="ru-RU" smtClean="0"/>
              <a:t> '3' говорит об использовании третьей версии формата файлов для docker-compose. </a:t>
            </a:r>
          </a:p>
          <a:p>
            <a:pPr indent="-368300">
              <a:buSzPts val="2200"/>
            </a:pPr>
            <a:r>
              <a:rPr lang="ru-RU" smtClean="0"/>
              <a:t>Директива </a:t>
            </a:r>
            <a:r>
              <a:rPr lang="ru-RU" b="1" smtClean="0"/>
              <a:t>service</a:t>
            </a:r>
            <a:r>
              <a:rPr lang="ru-RU" smtClean="0"/>
              <a:t> описывает службу, которую мы будем запускать, дальше идёт имя nginx.</a:t>
            </a:r>
          </a:p>
          <a:p>
            <a:pPr indent="-368300">
              <a:spcAft>
                <a:spcPts val="1000"/>
              </a:spcAft>
              <a:buSzPts val="2200"/>
            </a:pPr>
            <a:r>
              <a:rPr lang="ru-RU" smtClean="0"/>
              <a:t>Собираем контейнер из последней стабильной версии nginx, доступной на Docker Hub: </a:t>
            </a:r>
            <a:r>
              <a:rPr lang="ru-RU" b="1" smtClean="0"/>
              <a:t>image</a:t>
            </a:r>
            <a:r>
              <a:rPr lang="ru-RU" smtClean="0"/>
              <a:t>: nginx:latest и пробрасываем 80-й порт хост-машины и каталог /var/www/html, используя директивы </a:t>
            </a:r>
            <a:r>
              <a:rPr lang="ru-RU" b="1" smtClean="0"/>
              <a:t>ports</a:t>
            </a:r>
            <a:r>
              <a:rPr lang="ru-RU" smtClean="0"/>
              <a:t> и </a:t>
            </a:r>
            <a:r>
              <a:rPr lang="ru-RU" b="1" smtClean="0"/>
              <a:t>volumes</a:t>
            </a:r>
            <a:r>
              <a:rPr lang="ru-RU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>
            <a:spLocks noGrp="1"/>
          </p:cNvSpPr>
          <p:nvPr>
            <p:ph type="body" idx="1"/>
          </p:nvPr>
        </p:nvSpPr>
        <p:spPr>
          <a:xfrm>
            <a:off x="5905500" y="692150"/>
            <a:ext cx="55644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ru-RU" b="1" dirty="0" err="1"/>
              <a:t>version</a:t>
            </a:r>
            <a:r>
              <a:rPr lang="ru-RU" dirty="0"/>
              <a:t> '3' говорит об использовании третьей версии формата файлов для </a:t>
            </a:r>
            <a:r>
              <a:rPr lang="ru-RU" dirty="0" err="1"/>
              <a:t>docker-compose</a:t>
            </a:r>
            <a:r>
              <a:rPr lang="ru-RU" dirty="0"/>
              <a:t>. </a:t>
            </a:r>
            <a:endParaRPr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ru-RU" dirty="0"/>
              <a:t>Директива </a:t>
            </a:r>
            <a:r>
              <a:rPr lang="ru-RU" b="1" dirty="0" err="1"/>
              <a:t>service</a:t>
            </a:r>
            <a:r>
              <a:rPr lang="ru-RU" dirty="0"/>
              <a:t> описывает службу, которую мы будем запускать, дальше идёт имя </a:t>
            </a:r>
            <a:r>
              <a:rPr lang="ru-RU" dirty="0" err="1"/>
              <a:t>nginx</a:t>
            </a:r>
            <a:r>
              <a:rPr lang="ru-RU" dirty="0"/>
              <a:t>.</a:t>
            </a:r>
            <a:endParaRPr dirty="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ru-RU" dirty="0" smtClean="0"/>
              <a:t>Собираем </a:t>
            </a:r>
            <a:r>
              <a:rPr lang="ru-RU" dirty="0"/>
              <a:t>контейнер из последней стабильной версии </a:t>
            </a:r>
            <a:r>
              <a:rPr lang="ru-RU" dirty="0" err="1"/>
              <a:t>nginx</a:t>
            </a:r>
            <a:r>
              <a:rPr lang="ru-RU" dirty="0"/>
              <a:t>, доступной на </a:t>
            </a:r>
            <a:r>
              <a:rPr lang="ru-RU" dirty="0" err="1"/>
              <a:t>Docker</a:t>
            </a:r>
            <a:r>
              <a:rPr lang="ru-RU" dirty="0"/>
              <a:t> </a:t>
            </a:r>
            <a:r>
              <a:rPr lang="ru-RU" dirty="0" err="1"/>
              <a:t>Hub</a:t>
            </a:r>
            <a:r>
              <a:rPr lang="ru-RU" dirty="0"/>
              <a:t>: </a:t>
            </a:r>
            <a:r>
              <a:rPr lang="ru-RU" b="1" dirty="0" err="1"/>
              <a:t>image</a:t>
            </a:r>
            <a:r>
              <a:rPr lang="ru-RU" dirty="0"/>
              <a:t>: </a:t>
            </a:r>
            <a:r>
              <a:rPr lang="ru-RU" dirty="0" err="1"/>
              <a:t>nginx:latest</a:t>
            </a:r>
            <a:r>
              <a:rPr lang="ru-RU" dirty="0"/>
              <a:t> и пробрасываем 80-й порт хост-машины и каталог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www</a:t>
            </a:r>
            <a:r>
              <a:rPr lang="ru-RU" dirty="0"/>
              <a:t>/</a:t>
            </a:r>
            <a:r>
              <a:rPr lang="ru-RU" dirty="0" err="1"/>
              <a:t>html</a:t>
            </a:r>
            <a:r>
              <a:rPr lang="ru-RU" dirty="0"/>
              <a:t>, используя директивы </a:t>
            </a:r>
            <a:r>
              <a:rPr lang="ru-RU" b="1" dirty="0" err="1"/>
              <a:t>ports</a:t>
            </a:r>
            <a:r>
              <a:rPr lang="ru-RU" dirty="0"/>
              <a:t> и </a:t>
            </a:r>
            <a:r>
              <a:rPr lang="ru-RU" b="1" dirty="0" err="1"/>
              <a:t>volumes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407" name="Google Shape;407;p72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48654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Обзор </a:t>
            </a:r>
            <a:r>
              <a:rPr lang="en-US" dirty="0" smtClean="0">
                <a:solidFill>
                  <a:schemeClr val="dk1"/>
                </a:solidFill>
              </a:rPr>
              <a:t/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ru-RU" dirty="0" err="1" smtClean="0">
                <a:solidFill>
                  <a:schemeClr val="dk1"/>
                </a:solidFill>
              </a:rPr>
              <a:t>docker-compose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3"/>
          <p:cNvSpPr txBox="1">
            <a:spLocks noGrp="1"/>
          </p:cNvSpPr>
          <p:nvPr>
            <p:ph type="body" idx="1"/>
          </p:nvPr>
        </p:nvSpPr>
        <p:spPr>
          <a:xfrm>
            <a:off x="5905500" y="692150"/>
            <a:ext cx="55644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 startAt="4"/>
            </a:pPr>
            <a:r>
              <a:rPr lang="ru-RU" dirty="0"/>
              <a:t>Обратите внимание, что файл </a:t>
            </a:r>
            <a:r>
              <a:rPr lang="ru-RU" b="1" dirty="0" err="1"/>
              <a:t>docker-compose.yml</a:t>
            </a:r>
            <a:r>
              <a:rPr lang="ru-RU" dirty="0"/>
              <a:t> для каждого контейнера должен лежать в отдельной папке.</a:t>
            </a:r>
            <a:endParaRPr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 startAt="4"/>
            </a:pPr>
            <a:r>
              <a:rPr lang="ru-RU" dirty="0"/>
              <a:t>Запускаем наш проект, используя команду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b="1" dirty="0" err="1" smtClean="0"/>
              <a:t>docker-compose</a:t>
            </a:r>
            <a:r>
              <a:rPr lang="ru-RU" b="1" dirty="0" smtClean="0"/>
              <a:t> </a:t>
            </a:r>
            <a:r>
              <a:rPr lang="ru-RU" b="1" dirty="0" err="1"/>
              <a:t>up</a:t>
            </a:r>
            <a:r>
              <a:rPr lang="ru-RU" b="1" dirty="0"/>
              <a:t> -d --</a:t>
            </a:r>
            <a:r>
              <a:rPr lang="ru-RU" b="1" dirty="0" err="1"/>
              <a:t>build</a:t>
            </a:r>
            <a:r>
              <a:rPr lang="ru-RU" dirty="0"/>
              <a:t>, </a:t>
            </a:r>
            <a:r>
              <a:rPr lang="ru-RU" dirty="0" smtClean="0"/>
              <a:t> </a:t>
            </a:r>
            <a:r>
              <a:rPr lang="ru-RU" dirty="0"/>
              <a:t>говорим, что </a:t>
            </a:r>
            <a:r>
              <a:rPr lang="ru-RU" dirty="0" err="1"/>
              <a:t>docker-compose</a:t>
            </a:r>
            <a:r>
              <a:rPr lang="ru-RU" dirty="0"/>
              <a:t> должен запустить контейнер в оперативной памяти, выполнив сборку из образа.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413" name="Google Shape;413;p73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48654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Обзор </a:t>
            </a:r>
            <a:r>
              <a:rPr lang="en-US" dirty="0" smtClean="0">
                <a:solidFill>
                  <a:schemeClr val="dk1"/>
                </a:solidFill>
              </a:rPr>
              <a:t/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ru-RU" dirty="0" err="1" smtClean="0">
                <a:solidFill>
                  <a:schemeClr val="dk1"/>
                </a:solidFill>
              </a:rPr>
              <a:t>docker-compose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654" y="0"/>
            <a:ext cx="73693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4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54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B187FF"/>
                </a:solidFill>
              </a:rPr>
              <a:t>Каждый день</a:t>
            </a:r>
            <a:endParaRPr>
              <a:solidFill>
                <a:srgbClr val="B187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B187FF"/>
                </a:solidFill>
              </a:rPr>
              <a:t>вы становитесь</a:t>
            </a:r>
            <a:endParaRPr>
              <a:solidFill>
                <a:srgbClr val="B187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B187FF"/>
                </a:solidFill>
              </a:rPr>
              <a:t>лучше :)</a:t>
            </a:r>
            <a:endParaRPr>
              <a:solidFill>
                <a:srgbClr val="B187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8597400" cy="54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mtClean="0"/>
              <a:t>Эволюция виртуализации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B187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4"/>
          <p:cNvSpPr txBox="1">
            <a:spLocks noGrp="1"/>
          </p:cNvSpPr>
          <p:nvPr>
            <p:ph type="body" idx="1"/>
          </p:nvPr>
        </p:nvSpPr>
        <p:spPr>
          <a:xfrm>
            <a:off x="691025" y="692150"/>
            <a:ext cx="107787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b="1"/>
              <a:t>Контейнеризация</a:t>
            </a:r>
            <a:r>
              <a:rPr lang="ru-RU"/>
              <a:t> — метод виртуализации, при котором ядро операционной системы поддерживает несколько изолированных экземпляров пространства пользователя вместо одного.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Эти экземпляры с точки зрения пользователя полностью идентичны отдельному экземпляру операционной системы. Простыми словами, контейнеризация позволяет виртуализировать процесс.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>
            <a:spLocks noGrp="1"/>
          </p:cNvSpPr>
          <p:nvPr>
            <p:ph type="body" idx="1"/>
          </p:nvPr>
        </p:nvSpPr>
        <p:spPr>
          <a:xfrm>
            <a:off x="691025" y="692150"/>
            <a:ext cx="107787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b="1"/>
              <a:t>Docker </a:t>
            </a:r>
            <a:r>
              <a:rPr lang="ru-RU"/>
              <a:t>— программное обеспечение для автоматизации развёртывания и управления приложениями в средах с поддержкой контейнеризации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ru-RU"/>
              <a:t>apt-get install apt-transport-https ca-certificates curl gnupg-agent software-properties-common -y</a:t>
            </a:r>
            <a:endParaRPr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ru-RU"/>
              <a:t>curl -fsSL https://download.docker.com/linux/ubuntu/gpg | apt-key add -</a:t>
            </a:r>
            <a:endParaRPr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ru-RU"/>
              <a:t>add-apt-repository "deb [arch=amd64] https://download.docker.com/linux/ubuntu $(lsb_release -cs) stable"</a:t>
            </a:r>
            <a:endParaRPr/>
          </a:p>
        </p:txBody>
      </p:sp>
      <p:sp>
        <p:nvSpPr>
          <p:cNvPr id="294" name="Google Shape;294;p56"/>
          <p:cNvSpPr txBox="1">
            <a:spLocks noGrp="1"/>
          </p:cNvSpPr>
          <p:nvPr>
            <p:ph type="title"/>
          </p:nvPr>
        </p:nvSpPr>
        <p:spPr>
          <a:xfrm>
            <a:off x="690850" y="1164050"/>
            <a:ext cx="4681200" cy="226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Подключаем репозиторий</a:t>
            </a:r>
            <a:endParaRPr/>
          </a:p>
        </p:txBody>
      </p:sp>
      <p:sp>
        <p:nvSpPr>
          <p:cNvPr id="295" name="Google Shape;295;p56"/>
          <p:cNvSpPr txBox="1">
            <a:spLocks noGrp="1"/>
          </p:cNvSpPr>
          <p:nvPr>
            <p:ph type="subTitle" idx="2"/>
          </p:nvPr>
        </p:nvSpPr>
        <p:spPr>
          <a:xfrm>
            <a:off x="690950" y="692150"/>
            <a:ext cx="4681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ТЕМА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00" cy="54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dk1"/>
                </a:solidFill>
              </a:rPr>
              <a:t>apt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ru-RU" dirty="0" err="1">
                <a:solidFill>
                  <a:schemeClr val="dk1"/>
                </a:solidFill>
              </a:rPr>
              <a:t>update</a:t>
            </a:r>
            <a:r>
              <a:rPr lang="ru-RU" dirty="0">
                <a:solidFill>
                  <a:schemeClr val="dk1"/>
                </a:solidFill>
              </a:rPr>
              <a:t>; </a:t>
            </a:r>
            <a:endParaRPr lang="en-US" dirty="0" smtClean="0">
              <a:solidFill>
                <a:schemeClr val="dk1"/>
              </a:solidFill>
            </a:endParaRPr>
          </a:p>
          <a:p>
            <a:pPr marL="0" lvl="0" indent="0">
              <a:buNone/>
            </a:pPr>
            <a:r>
              <a:rPr lang="en-US" dirty="0" smtClean="0">
                <a:solidFill>
                  <a:schemeClr val="dk1"/>
                </a:solidFill>
              </a:rPr>
              <a:t>apt install </a:t>
            </a:r>
            <a:r>
              <a:rPr lang="en-US" dirty="0" err="1" smtClean="0">
                <a:solidFill>
                  <a:schemeClr val="dk1"/>
                </a:solidFill>
              </a:rPr>
              <a:t>docker</a:t>
            </a:r>
            <a:r>
              <a:rPr lang="en-US" dirty="0" smtClean="0">
                <a:solidFill>
                  <a:schemeClr val="dk1"/>
                </a:solidFill>
              </a:rPr>
              <a:t> -y</a:t>
            </a:r>
          </a:p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</a:rPr>
              <a:t>apt install docker.io </a:t>
            </a:r>
            <a:r>
              <a:rPr lang="en-US" dirty="0" smtClean="0">
                <a:solidFill>
                  <a:schemeClr val="dk1"/>
                </a:solidFill>
              </a:rPr>
              <a:t>–y</a:t>
            </a:r>
          </a:p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</a:rPr>
              <a:t>apt install </a:t>
            </a:r>
            <a:r>
              <a:rPr lang="en-US" dirty="0" err="1" smtClean="0">
                <a:solidFill>
                  <a:schemeClr val="dk1"/>
                </a:solidFill>
              </a:rPr>
              <a:t>docker</a:t>
            </a:r>
            <a:r>
              <a:rPr lang="en-US" dirty="0" smtClean="0">
                <a:solidFill>
                  <a:schemeClr val="dk1"/>
                </a:solidFill>
              </a:rPr>
              <a:t>-compose </a:t>
            </a:r>
            <a:r>
              <a:rPr lang="en-US" dirty="0">
                <a:solidFill>
                  <a:schemeClr val="dk1"/>
                </a:solidFill>
              </a:rPr>
              <a:t>-y</a:t>
            </a: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01" name="Google Shape;301;p57"/>
          <p:cNvSpPr txBox="1">
            <a:spLocks noGrp="1"/>
          </p:cNvSpPr>
          <p:nvPr>
            <p:ph type="title"/>
          </p:nvPr>
        </p:nvSpPr>
        <p:spPr>
          <a:xfrm>
            <a:off x="690850" y="1164050"/>
            <a:ext cx="4681200" cy="226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Установка</a:t>
            </a:r>
            <a:endParaRPr/>
          </a:p>
        </p:txBody>
      </p:sp>
      <p:sp>
        <p:nvSpPr>
          <p:cNvPr id="302" name="Google Shape;302;p57"/>
          <p:cNvSpPr txBox="1">
            <a:spLocks noGrp="1"/>
          </p:cNvSpPr>
          <p:nvPr>
            <p:ph type="subTitle" idx="2"/>
          </p:nvPr>
        </p:nvSpPr>
        <p:spPr>
          <a:xfrm>
            <a:off x="690950" y="692150"/>
            <a:ext cx="4681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ТЕМА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8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810200" cy="54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Обзор docker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 txBox="1">
            <a:spLocks noGrp="1"/>
          </p:cNvSpPr>
          <p:nvPr>
            <p:ph type="title"/>
          </p:nvPr>
        </p:nvSpPr>
        <p:spPr>
          <a:xfrm>
            <a:off x="690850" y="692150"/>
            <a:ext cx="10778700" cy="1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Docker с точки зрения ОС</a:t>
            </a:r>
            <a:endParaRPr>
              <a:solidFill>
                <a:srgbClr val="8F93A3"/>
              </a:solidFill>
            </a:endParaRPr>
          </a:p>
        </p:txBody>
      </p:sp>
      <p:sp>
        <p:nvSpPr>
          <p:cNvPr id="313" name="Google Shape;313;p59"/>
          <p:cNvSpPr/>
          <p:nvPr/>
        </p:nvSpPr>
        <p:spPr>
          <a:xfrm>
            <a:off x="3875046" y="1988347"/>
            <a:ext cx="4393500" cy="936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59"/>
          <p:cNvSpPr/>
          <p:nvPr/>
        </p:nvSpPr>
        <p:spPr>
          <a:xfrm>
            <a:off x="766775" y="3539937"/>
            <a:ext cx="3385800" cy="1960200"/>
          </a:xfrm>
          <a:prstGeom prst="rect">
            <a:avLst/>
          </a:prstGeom>
          <a:solidFill>
            <a:srgbClr val="6E32E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Docker-демон</a:t>
            </a:r>
            <a:r>
              <a:rPr lang="ru-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процесс, который отвечает за поиск, скачивание образов, запуск контейнеров.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59"/>
          <p:cNvSpPr/>
          <p:nvPr/>
        </p:nvSpPr>
        <p:spPr>
          <a:xfrm>
            <a:off x="4378977" y="3539937"/>
            <a:ext cx="3385800" cy="1960200"/>
          </a:xfrm>
          <a:prstGeom prst="rect">
            <a:avLst/>
          </a:prstGeom>
          <a:solidFill>
            <a:srgbClr val="6E32E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Docker-клиент</a:t>
            </a:r>
            <a:r>
              <a:rPr lang="ru-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интерфейс взаимодействия между пользователем и демоном docker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p59"/>
          <p:cNvSpPr/>
          <p:nvPr/>
        </p:nvSpPr>
        <p:spPr>
          <a:xfrm>
            <a:off x="8159726" y="3539937"/>
            <a:ext cx="3385800" cy="1960200"/>
          </a:xfrm>
          <a:prstGeom prst="rect">
            <a:avLst/>
          </a:prstGeom>
          <a:solidFill>
            <a:srgbClr val="6E32E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Docker-hub</a:t>
            </a:r>
            <a:r>
              <a:rPr lang="ru-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хранилище образов для docker.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17" name="Google Shape;317;p59"/>
          <p:cNvCxnSpPr>
            <a:stCxn id="313" idx="1"/>
            <a:endCxn id="314" idx="0"/>
          </p:cNvCxnSpPr>
          <p:nvPr/>
        </p:nvCxnSpPr>
        <p:spPr>
          <a:xfrm flipH="1">
            <a:off x="2459646" y="2456797"/>
            <a:ext cx="1415400" cy="10830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59"/>
          <p:cNvCxnSpPr>
            <a:stCxn id="313" idx="3"/>
            <a:endCxn id="316" idx="0"/>
          </p:cNvCxnSpPr>
          <p:nvPr/>
        </p:nvCxnSpPr>
        <p:spPr>
          <a:xfrm>
            <a:off x="8268546" y="2456797"/>
            <a:ext cx="1584000" cy="10830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59"/>
          <p:cNvCxnSpPr>
            <a:stCxn id="313" idx="2"/>
            <a:endCxn id="315" idx="0"/>
          </p:cNvCxnSpPr>
          <p:nvPr/>
        </p:nvCxnSpPr>
        <p:spPr>
          <a:xfrm>
            <a:off x="6071796" y="2925247"/>
            <a:ext cx="0" cy="614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826</Words>
  <Application>Microsoft Office PowerPoint</Application>
  <PresentationFormat>Широкоэкранный</PresentationFormat>
  <Paragraphs>112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Arial</vt:lpstr>
      <vt:lpstr>Roboto Medium</vt:lpstr>
      <vt:lpstr>IBM Plex Sans SemiBold</vt:lpstr>
      <vt:lpstr>Roboto</vt:lpstr>
      <vt:lpstr>Times New Roman</vt:lpstr>
      <vt:lpstr>IBM Plex Sans</vt:lpstr>
      <vt:lpstr>Тема Office</vt:lpstr>
      <vt:lpstr>Тема Office</vt:lpstr>
      <vt:lpstr>Макет шаблона GB</vt:lpstr>
      <vt:lpstr>1_Макет шаблона GB</vt:lpstr>
      <vt:lpstr>Запуск веб-приложения из контейнеров</vt:lpstr>
      <vt:lpstr>План на сегодня</vt:lpstr>
      <vt:lpstr>Эволюция виртуализации   </vt:lpstr>
      <vt:lpstr>Презентация PowerPoint</vt:lpstr>
      <vt:lpstr>Презентация PowerPoint</vt:lpstr>
      <vt:lpstr>Подключаем репозиторий</vt:lpstr>
      <vt:lpstr>Установка</vt:lpstr>
      <vt:lpstr>Обзор docker  </vt:lpstr>
      <vt:lpstr>Docker с точки зрения ОС</vt:lpstr>
      <vt:lpstr>Docker с точки зрения архитектуры</vt:lpstr>
      <vt:lpstr>Управление образами и контейнерами   </vt:lpstr>
      <vt:lpstr>Управление образами и контейнерами  </vt:lpstr>
      <vt:lpstr>Dockerfile</vt:lpstr>
      <vt:lpstr>Структура  Dockerfile:</vt:lpstr>
      <vt:lpstr>Контейнер</vt:lpstr>
      <vt:lpstr>Управление сетями в docker</vt:lpstr>
      <vt:lpstr>Управление сетями в docker  </vt:lpstr>
      <vt:lpstr>Обзор docker-compose</vt:lpstr>
      <vt:lpstr>Обзор  docker-compose </vt:lpstr>
      <vt:lpstr>Презентация PowerPoint</vt:lpstr>
      <vt:lpstr>Обзор  docker-compose  </vt:lpstr>
      <vt:lpstr>Обзор  docker-compose  </vt:lpstr>
      <vt:lpstr>Спасибо! Каждый день вы становитесь лучше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Docker</dc:title>
  <dc:creator>kiruhin</dc:creator>
  <cp:lastModifiedBy>Admin</cp:lastModifiedBy>
  <cp:revision>40</cp:revision>
  <dcterms:modified xsi:type="dcterms:W3CDTF">2023-12-10T09:38:05Z</dcterms:modified>
</cp:coreProperties>
</file>